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8" r:id="rId2"/>
    <p:sldId id="257" r:id="rId3"/>
    <p:sldId id="299" r:id="rId4"/>
    <p:sldId id="289" r:id="rId5"/>
    <p:sldId id="267" r:id="rId6"/>
    <p:sldId id="266" r:id="rId7"/>
    <p:sldId id="269" r:id="rId8"/>
    <p:sldId id="303" r:id="rId9"/>
    <p:sldId id="268" r:id="rId10"/>
    <p:sldId id="282" r:id="rId11"/>
    <p:sldId id="305" r:id="rId12"/>
    <p:sldId id="280" r:id="rId13"/>
    <p:sldId id="281" r:id="rId14"/>
    <p:sldId id="262" r:id="rId15"/>
    <p:sldId id="261" r:id="rId16"/>
    <p:sldId id="279"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092"/>
    <a:srgbClr val="4F81BD"/>
    <a:srgbClr val="6699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87964" autoAdjust="0"/>
  </p:normalViewPr>
  <p:slideViewPr>
    <p:cSldViewPr>
      <p:cViewPr varScale="1">
        <p:scale>
          <a:sx n="76" d="100"/>
          <a:sy n="76" d="100"/>
        </p:scale>
        <p:origin x="738" y="9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051BC2-F25C-4BF7-95F7-A74904AC2CE4}" type="datetimeFigureOut">
              <a:rPr lang="zh-CN" altLang="en-US" smtClean="0"/>
              <a:t>2020/11/28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614C47-D2C0-448D-911B-1324277A7A0B}" type="slidenum">
              <a:rPr lang="zh-CN" altLang="en-US" smtClean="0"/>
              <a:t>‹#›</a:t>
            </a:fld>
            <a:endParaRPr lang="zh-CN" altLang="en-US"/>
          </a:p>
        </p:txBody>
      </p:sp>
    </p:spTree>
    <p:extLst>
      <p:ext uri="{BB962C8B-B14F-4D97-AF65-F5344CB8AC3E}">
        <p14:creationId xmlns:p14="http://schemas.microsoft.com/office/powerpoint/2010/main" val="1450175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9</a:t>
            </a:fld>
            <a:endParaRPr lang="zh-CN" altLang="en-US"/>
          </a:p>
        </p:txBody>
      </p:sp>
    </p:spTree>
    <p:extLst>
      <p:ext uri="{BB962C8B-B14F-4D97-AF65-F5344CB8AC3E}">
        <p14:creationId xmlns:p14="http://schemas.microsoft.com/office/powerpoint/2010/main" val="662241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10</a:t>
            </a:fld>
            <a:endParaRPr lang="zh-CN" altLang="en-US"/>
          </a:p>
        </p:txBody>
      </p:sp>
    </p:spTree>
    <p:extLst>
      <p:ext uri="{BB962C8B-B14F-4D97-AF65-F5344CB8AC3E}">
        <p14:creationId xmlns:p14="http://schemas.microsoft.com/office/powerpoint/2010/main" val="2117129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11</a:t>
            </a:fld>
            <a:endParaRPr lang="zh-CN" altLang="en-US"/>
          </a:p>
        </p:txBody>
      </p:sp>
    </p:spTree>
    <p:extLst>
      <p:ext uri="{BB962C8B-B14F-4D97-AF65-F5344CB8AC3E}">
        <p14:creationId xmlns:p14="http://schemas.microsoft.com/office/powerpoint/2010/main" val="502786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12</a:t>
            </a:fld>
            <a:endParaRPr lang="zh-CN" altLang="en-US"/>
          </a:p>
        </p:txBody>
      </p:sp>
    </p:spTree>
    <p:extLst>
      <p:ext uri="{BB962C8B-B14F-4D97-AF65-F5344CB8AC3E}">
        <p14:creationId xmlns:p14="http://schemas.microsoft.com/office/powerpoint/2010/main" val="269776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13</a:t>
            </a:fld>
            <a:endParaRPr lang="zh-CN" altLang="en-US"/>
          </a:p>
        </p:txBody>
      </p:sp>
    </p:spTree>
    <p:extLst>
      <p:ext uri="{BB962C8B-B14F-4D97-AF65-F5344CB8AC3E}">
        <p14:creationId xmlns:p14="http://schemas.microsoft.com/office/powerpoint/2010/main" val="4099111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14</a:t>
            </a:fld>
            <a:endParaRPr lang="zh-CN" altLang="en-US"/>
          </a:p>
        </p:txBody>
      </p:sp>
    </p:spTree>
    <p:extLst>
      <p:ext uri="{BB962C8B-B14F-4D97-AF65-F5344CB8AC3E}">
        <p14:creationId xmlns:p14="http://schemas.microsoft.com/office/powerpoint/2010/main" val="3153994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2020/11/28</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2020/11/28</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2020/11/28</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2020/11/28</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2020/11/28</a:t>
            </a:fld>
            <a:endParaRPr lang="zh-CN" altLang="en-US"/>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2020/11/28</a:t>
            </a:fld>
            <a:endParaRPr lang="zh-CN" altLang="en-US"/>
          </a:p>
        </p:txBody>
      </p:sp>
      <p:sp>
        <p:nvSpPr>
          <p:cNvPr id="8" name="页脚占位符 7"/>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2020/11/28</a:t>
            </a:fld>
            <a:endParaRPr lang="zh-CN" altLang="en-US"/>
          </a:p>
        </p:txBody>
      </p:sp>
      <p:sp>
        <p:nvSpPr>
          <p:cNvPr id="4" name="页脚占位符 3"/>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78055" y="6347623"/>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2020/11/28</a:t>
            </a:fld>
            <a:endParaRPr lang="zh-CN" altLang="en-US"/>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2020/11/28</a:t>
            </a:fld>
            <a:endParaRPr lang="zh-CN" altLang="en-US"/>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8" name="直接连接符 7"/>
          <p:cNvCxnSpPr/>
          <p:nvPr userDrawn="1"/>
        </p:nvCxnSpPr>
        <p:spPr>
          <a:xfrm>
            <a:off x="0" y="6597352"/>
            <a:ext cx="12192000" cy="0"/>
          </a:xfrm>
          <a:prstGeom prst="line">
            <a:avLst/>
          </a:prstGeom>
          <a:ln w="254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6960097" y="6453336"/>
            <a:ext cx="441649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itchFamily="34" charset="-122"/>
                <a:ea typeface="微软雅黑" pitchFamily="34" charset="-122"/>
              </a:rPr>
              <a:t>杭州电子科技大学</a:t>
            </a:r>
            <a:r>
              <a:rPr lang="en-US" altLang="zh-CN" sz="1600" dirty="0">
                <a:latin typeface="微软雅黑" pitchFamily="34" charset="-122"/>
                <a:ea typeface="微软雅黑" pitchFamily="34" charset="-122"/>
              </a:rPr>
              <a:t>2020</a:t>
            </a:r>
            <a:r>
              <a:rPr lang="zh-CN" altLang="en-US" sz="1600" dirty="0">
                <a:latin typeface="微软雅黑" pitchFamily="34" charset="-122"/>
                <a:ea typeface="微软雅黑" pitchFamily="34" charset="-122"/>
              </a:rPr>
              <a:t>年毕业设计开题报告</a:t>
            </a:r>
          </a:p>
        </p:txBody>
      </p:sp>
      <p:pic>
        <p:nvPicPr>
          <p:cNvPr id="7" name="Picture 2">
            <a:extLst>
              <a:ext uri="{FF2B5EF4-FFF2-40B4-BE49-F238E27FC236}">
                <a16:creationId xmlns:a16="http://schemas.microsoft.com/office/drawing/2014/main" id="{5DCB9D62-4B15-4BBB-A85F-1FD1C0316CE5}"/>
              </a:ext>
            </a:extLst>
          </p:cNvPr>
          <p:cNvPicPr>
            <a:picLocks noChangeAspect="1" noChangeArrowheads="1"/>
          </p:cNvPicPr>
          <p:nvPr userDrawn="1"/>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238499" y="116632"/>
            <a:ext cx="143608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2">
              <a:lumMod val="75000"/>
            </a:schemeClr>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emf"/><Relationship Id="rId4" Type="http://schemas.openxmlformats.org/officeDocument/2006/relationships/image" Target="../media/image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7.bin"/><Relationship Id="rId3" Type="http://schemas.openxmlformats.org/officeDocument/2006/relationships/oleObject" Target="../embeddings/oleObject1.bin"/><Relationship Id="rId7" Type="http://schemas.openxmlformats.org/officeDocument/2006/relationships/image" Target="../media/image11.emf"/><Relationship Id="rId12" Type="http://schemas.openxmlformats.org/officeDocument/2006/relationships/image" Target="../media/image13.emf"/><Relationship Id="rId17" Type="http://schemas.openxmlformats.org/officeDocument/2006/relationships/image" Target="../media/image15.emf"/><Relationship Id="rId2" Type="http://schemas.openxmlformats.org/officeDocument/2006/relationships/slideLayout" Target="../slideLayouts/slideLayout7.xml"/><Relationship Id="rId16"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oleObject" Target="../embeddings/oleObject6.bin"/><Relationship Id="rId5" Type="http://schemas.openxmlformats.org/officeDocument/2006/relationships/oleObject" Target="../embeddings/oleObject2.bin"/><Relationship Id="rId15" Type="http://schemas.openxmlformats.org/officeDocument/2006/relationships/image" Target="../media/image14.emf"/><Relationship Id="rId10" Type="http://schemas.openxmlformats.org/officeDocument/2006/relationships/image" Target="../media/image12.emf"/><Relationship Id="rId4" Type="http://schemas.openxmlformats.org/officeDocument/2006/relationships/image" Target="../media/image10.emf"/><Relationship Id="rId9" Type="http://schemas.openxmlformats.org/officeDocument/2006/relationships/oleObject" Target="../embeddings/oleObject5.bin"/><Relationship Id="rId14"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7.png"/><Relationship Id="rId4" Type="http://schemas.openxmlformats.org/officeDocument/2006/relationships/image" Target="../media/image16.w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7.wmf"/><Relationship Id="rId4"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2711696" y="1772816"/>
            <a:ext cx="6768608" cy="864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华康俪金黑W8(P)" pitchFamily="34" charset="-122"/>
                <a:ea typeface="华康俪金黑W8(P)" pitchFamily="34" charset="-122"/>
              </a:rPr>
              <a:t>基于模型的点模式学习算法研究</a:t>
            </a:r>
          </a:p>
        </p:txBody>
      </p:sp>
      <p:sp>
        <p:nvSpPr>
          <p:cNvPr id="6" name="梯形 5"/>
          <p:cNvSpPr/>
          <p:nvPr/>
        </p:nvSpPr>
        <p:spPr>
          <a:xfrm rot="16200000">
            <a:off x="1991616" y="1916832"/>
            <a:ext cx="864096" cy="576064"/>
          </a:xfrm>
          <a:prstGeom prst="trapezoid">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梯形 6"/>
          <p:cNvSpPr/>
          <p:nvPr/>
        </p:nvSpPr>
        <p:spPr>
          <a:xfrm rot="5400000" flipH="1">
            <a:off x="9336288" y="1916832"/>
            <a:ext cx="864096" cy="576064"/>
          </a:xfrm>
          <a:prstGeom prst="trapezoid">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916864"/>
            <a:ext cx="2135632" cy="57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华康俪金黑W8(P)" pitchFamily="34" charset="-122"/>
              <a:ea typeface="华康俪金黑W8(P)" pitchFamily="34" charset="-122"/>
            </a:endParaRPr>
          </a:p>
        </p:txBody>
      </p:sp>
      <p:sp>
        <p:nvSpPr>
          <p:cNvPr id="9" name="矩形 8"/>
          <p:cNvSpPr/>
          <p:nvPr/>
        </p:nvSpPr>
        <p:spPr>
          <a:xfrm>
            <a:off x="10056368" y="1916864"/>
            <a:ext cx="2135632" cy="57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华康俪金黑W8(P)" pitchFamily="34" charset="-122"/>
              <a:ea typeface="华康俪金黑W8(P)" pitchFamily="34"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3927447600"/>
              </p:ext>
            </p:extLst>
          </p:nvPr>
        </p:nvGraphicFramePr>
        <p:xfrm>
          <a:off x="3799756" y="3501009"/>
          <a:ext cx="4592488" cy="2599365"/>
        </p:xfrm>
        <a:graphic>
          <a:graphicData uri="http://schemas.openxmlformats.org/drawingml/2006/table">
            <a:tbl>
              <a:tblPr firstRow="1" bandRow="1">
                <a:tableStyleId>{5C22544A-7EE6-4342-B048-85BDC9FD1C3A}</a:tableStyleId>
              </a:tblPr>
              <a:tblGrid>
                <a:gridCol w="1884334">
                  <a:extLst>
                    <a:ext uri="{9D8B030D-6E8A-4147-A177-3AD203B41FA5}">
                      <a16:colId xmlns:a16="http://schemas.microsoft.com/office/drawing/2014/main" val="20000"/>
                    </a:ext>
                  </a:extLst>
                </a:gridCol>
                <a:gridCol w="2708154">
                  <a:extLst>
                    <a:ext uri="{9D8B030D-6E8A-4147-A177-3AD203B41FA5}">
                      <a16:colId xmlns:a16="http://schemas.microsoft.com/office/drawing/2014/main" val="20001"/>
                    </a:ext>
                  </a:extLst>
                </a:gridCol>
              </a:tblGrid>
              <a:tr h="340578">
                <a:tc>
                  <a:txBody>
                    <a:bodyPr/>
                    <a:lstStyle/>
                    <a:p>
                      <a:pPr algn="ctr"/>
                      <a:r>
                        <a:rPr lang="zh-CN" altLang="en-US" dirty="0">
                          <a:latin typeface="微软雅黑" pitchFamily="34" charset="-122"/>
                          <a:ea typeface="微软雅黑" pitchFamily="34" charset="-122"/>
                        </a:rPr>
                        <a:t>学  院</a:t>
                      </a:r>
                    </a:p>
                  </a:txBody>
                  <a:tcPr/>
                </a:tc>
                <a:tc>
                  <a:txBody>
                    <a:bodyPr/>
                    <a:lstStyle/>
                    <a:p>
                      <a:pPr algn="ctr"/>
                      <a:r>
                        <a:rPr lang="zh-CN" altLang="en-US" b="0" dirty="0">
                          <a:solidFill>
                            <a:schemeClr val="tx1"/>
                          </a:solidFill>
                        </a:rPr>
                        <a:t>自动化学院</a:t>
                      </a:r>
                      <a:endParaRPr lang="zh-CN" altLang="en-US" b="0" dirty="0"/>
                    </a:p>
                  </a:txBody>
                  <a:tcPr>
                    <a:lnR w="57150" cap="flat" cmpd="sng" algn="ctr">
                      <a:solidFill>
                        <a:schemeClr val="tx2">
                          <a:lumMod val="75000"/>
                        </a:schemeClr>
                      </a:solidFill>
                      <a:prstDash val="solid"/>
                      <a:round/>
                      <a:headEnd type="none" w="med" len="med"/>
                      <a:tailEnd type="none" w="med" len="med"/>
                    </a:lnR>
                    <a:lnB w="12700" cap="flat" cmpd="sng" algn="ctr">
                      <a:solidFill>
                        <a:schemeClr val="tx2">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r h="340578">
                <a:tc gridSpan="2">
                  <a:txBody>
                    <a:bodyPr/>
                    <a:lstStyle/>
                    <a:p>
                      <a:pPr algn="ctr"/>
                      <a:endParaRPr lang="zh-CN" altLang="en-US" dirty="0"/>
                    </a:p>
                  </a:txBody>
                  <a:tcPr>
                    <a:noFill/>
                  </a:tcPr>
                </a:tc>
                <a:tc hMerge="1">
                  <a:txBody>
                    <a:bodyPr/>
                    <a:lstStyle/>
                    <a:p>
                      <a:endParaRPr lang="zh-CN" altLang="en-US"/>
                    </a:p>
                  </a:txBody>
                  <a:tcPr/>
                </a:tc>
                <a:extLst>
                  <a:ext uri="{0D108BD9-81ED-4DB2-BD59-A6C34878D82A}">
                    <a16:rowId xmlns:a16="http://schemas.microsoft.com/office/drawing/2014/main" val="10001"/>
                  </a:ext>
                </a:extLst>
              </a:tr>
              <a:tr h="340578">
                <a:tc>
                  <a:txBody>
                    <a:bodyPr/>
                    <a:lstStyle/>
                    <a:p>
                      <a:pPr algn="ctr"/>
                      <a:r>
                        <a:rPr lang="zh-CN" altLang="en-US" sz="1800" b="1" kern="1200" dirty="0">
                          <a:solidFill>
                            <a:schemeClr val="lt1"/>
                          </a:solidFill>
                          <a:latin typeface="微软雅黑" pitchFamily="34" charset="-122"/>
                          <a:ea typeface="微软雅黑" pitchFamily="34" charset="-122"/>
                          <a:cs typeface="+mn-cs"/>
                        </a:rPr>
                        <a:t>专  业</a:t>
                      </a:r>
                    </a:p>
                  </a:txBody>
                  <a:tcPr>
                    <a:solidFill>
                      <a:schemeClr val="tx2">
                        <a:lumMod val="60000"/>
                        <a:lumOff val="40000"/>
                      </a:schemeClr>
                    </a:solidFill>
                  </a:tcPr>
                </a:tc>
                <a:tc>
                  <a:txBody>
                    <a:bodyPr/>
                    <a:lstStyle/>
                    <a:p>
                      <a:pPr algn="ctr"/>
                      <a:r>
                        <a:rPr lang="zh-CN" altLang="en-US" dirty="0"/>
                        <a:t>控制科学与工程</a:t>
                      </a:r>
                    </a:p>
                  </a:txBody>
                  <a:tcPr>
                    <a:lnR w="57150" cap="flat" cmpd="sng" algn="ctr">
                      <a:solidFill>
                        <a:schemeClr val="tx2">
                          <a:lumMod val="75000"/>
                        </a:schemeClr>
                      </a:solidFill>
                      <a:prstDash val="solid"/>
                      <a:round/>
                      <a:headEnd type="none" w="med" len="med"/>
                      <a:tailEnd type="none" w="med" len="med"/>
                    </a:lnR>
                    <a:lnB w="12700" cap="flat" cmpd="sng" algn="ctr">
                      <a:solidFill>
                        <a:schemeClr val="tx2">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404805">
                <a:tc gridSpan="2">
                  <a:txBody>
                    <a:bodyPr/>
                    <a:lstStyle/>
                    <a:p>
                      <a:pPr algn="ctr"/>
                      <a:endParaRPr lang="zh-CN" altLang="en-US" dirty="0"/>
                    </a:p>
                  </a:txBody>
                  <a:tcPr>
                    <a:noFill/>
                  </a:tcPr>
                </a:tc>
                <a:tc hMerge="1">
                  <a:txBody>
                    <a:bodyPr/>
                    <a:lstStyle/>
                    <a:p>
                      <a:endParaRPr lang="zh-CN" altLang="en-US"/>
                    </a:p>
                  </a:txBody>
                  <a:tcPr/>
                </a:tc>
                <a:extLst>
                  <a:ext uri="{0D108BD9-81ED-4DB2-BD59-A6C34878D82A}">
                    <a16:rowId xmlns:a16="http://schemas.microsoft.com/office/drawing/2014/main" val="10003"/>
                  </a:ext>
                </a:extLst>
              </a:tr>
              <a:tr h="340578">
                <a:tc>
                  <a:txBody>
                    <a:bodyPr/>
                    <a:lstStyle/>
                    <a:p>
                      <a:pPr algn="ctr"/>
                      <a:r>
                        <a:rPr lang="zh-CN" altLang="en-US" b="1" dirty="0">
                          <a:solidFill>
                            <a:schemeClr val="bg1"/>
                          </a:solidFill>
                          <a:latin typeface="微软雅黑" pitchFamily="34" charset="-122"/>
                          <a:ea typeface="微软雅黑" pitchFamily="34" charset="-122"/>
                        </a:rPr>
                        <a:t>学生姓名</a:t>
                      </a:r>
                    </a:p>
                  </a:txBody>
                  <a:tcPr>
                    <a:solidFill>
                      <a:schemeClr val="tx2">
                        <a:lumMod val="60000"/>
                        <a:lumOff val="40000"/>
                      </a:schemeClr>
                    </a:solidFill>
                  </a:tcPr>
                </a:tc>
                <a:tc>
                  <a:txBody>
                    <a:bodyPr/>
                    <a:lstStyle/>
                    <a:p>
                      <a:pPr algn="ctr"/>
                      <a:r>
                        <a:rPr lang="zh-CN" altLang="en-US" dirty="0"/>
                        <a:t>杨豪杰</a:t>
                      </a:r>
                    </a:p>
                  </a:txBody>
                  <a:tcPr>
                    <a:lnR w="57150" cap="flat" cmpd="sng" algn="ctr">
                      <a:solidFill>
                        <a:schemeClr val="tx2">
                          <a:lumMod val="75000"/>
                        </a:schemeClr>
                      </a:solidFill>
                      <a:prstDash val="solid"/>
                      <a:round/>
                      <a:headEnd type="none" w="med" len="med"/>
                      <a:tailEnd type="none" w="med" len="med"/>
                    </a:lnR>
                    <a:lnB w="12700" cap="flat" cmpd="sng" algn="ctr">
                      <a:solidFill>
                        <a:srgbClr val="4F81BD"/>
                      </a:solidFill>
                      <a:prstDash val="solid"/>
                      <a:round/>
                      <a:headEnd type="none" w="med" len="med"/>
                      <a:tailEnd type="none" w="med" len="med"/>
                    </a:lnB>
                    <a:noFill/>
                  </a:tcPr>
                </a:tc>
                <a:extLst>
                  <a:ext uri="{0D108BD9-81ED-4DB2-BD59-A6C34878D82A}">
                    <a16:rowId xmlns:a16="http://schemas.microsoft.com/office/drawing/2014/main" val="10004"/>
                  </a:ext>
                </a:extLst>
              </a:tr>
              <a:tr h="340578">
                <a:tc>
                  <a:txBody>
                    <a:bodyPr/>
                    <a:lstStyle/>
                    <a:p>
                      <a:pPr algn="ctr"/>
                      <a:endParaRPr lang="zh-CN" altLang="en-US" b="1" dirty="0">
                        <a:solidFill>
                          <a:schemeClr val="bg1"/>
                        </a:solidFill>
                        <a:latin typeface="微软雅黑" pitchFamily="34" charset="-122"/>
                        <a:ea typeface="微软雅黑" pitchFamily="34" charset="-122"/>
                      </a:endParaRPr>
                    </a:p>
                  </a:txBody>
                  <a:tcPr>
                    <a:lnR w="12700" cmpd="sng">
                      <a:noFill/>
                    </a:lnR>
                    <a:noFill/>
                  </a:tcPr>
                </a:tc>
                <a:tc>
                  <a:txBody>
                    <a:bodyPr/>
                    <a:lstStyle/>
                    <a:p>
                      <a:pPr algn="ctr"/>
                      <a:endParaRPr lang="zh-CN" altLang="en-US" dirty="0"/>
                    </a:p>
                  </a:txBody>
                  <a:tcPr>
                    <a:lnL w="12700" cmpd="sng">
                      <a:noFill/>
                    </a:lnL>
                    <a:lnR w="57150" cap="flat" cmpd="sng" algn="ctr">
                      <a:noFill/>
                      <a:prstDash val="solid"/>
                      <a:round/>
                      <a:headEnd type="none" w="med" len="med"/>
                      <a:tailEnd type="none" w="med" len="med"/>
                    </a:lnR>
                    <a:lnT w="12700" cap="flat" cmpd="sng" algn="ctr">
                      <a:solidFill>
                        <a:srgbClr val="4F81B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0362590"/>
                  </a:ext>
                </a:extLst>
              </a:tr>
              <a:tr h="340578">
                <a:tc>
                  <a:txBody>
                    <a:bodyPr/>
                    <a:lstStyle/>
                    <a:p>
                      <a:pPr algn="ctr"/>
                      <a:r>
                        <a:rPr lang="zh-CN" altLang="en-US" b="1" dirty="0">
                          <a:solidFill>
                            <a:schemeClr val="bg1"/>
                          </a:solidFill>
                          <a:latin typeface="微软雅黑" pitchFamily="34" charset="-122"/>
                          <a:ea typeface="微软雅黑" pitchFamily="34" charset="-122"/>
                        </a:rPr>
                        <a:t>导师</a:t>
                      </a:r>
                    </a:p>
                  </a:txBody>
                  <a:tcPr>
                    <a:solidFill>
                      <a:schemeClr val="tx2">
                        <a:lumMod val="60000"/>
                        <a:lumOff val="40000"/>
                      </a:schemeClr>
                    </a:solidFill>
                  </a:tcPr>
                </a:tc>
                <a:tc>
                  <a:txBody>
                    <a:bodyPr/>
                    <a:lstStyle/>
                    <a:p>
                      <a:pPr algn="ctr"/>
                      <a:r>
                        <a:rPr lang="zh-CN" altLang="en-US" dirty="0"/>
                        <a:t>刘伟峰</a:t>
                      </a:r>
                      <a:r>
                        <a:rPr lang="en-US" altLang="zh-CN" dirty="0"/>
                        <a:t>/</a:t>
                      </a:r>
                      <a:r>
                        <a:rPr lang="zh-CN" altLang="en-US" dirty="0"/>
                        <a:t>李建宁</a:t>
                      </a:r>
                    </a:p>
                  </a:txBody>
                  <a:tcPr>
                    <a:lnR w="57150" cap="flat" cmpd="sng" algn="ctr">
                      <a:solidFill>
                        <a:schemeClr val="tx2">
                          <a:lumMod val="75000"/>
                        </a:schemeClr>
                      </a:solidFill>
                      <a:prstDash val="solid"/>
                      <a:round/>
                      <a:headEnd type="none" w="med" len="med"/>
                      <a:tailEnd type="none" w="med" len="med"/>
                    </a:lnR>
                    <a:lnT w="12700" cmpd="sng">
                      <a:noFill/>
                    </a:lnT>
                    <a:lnB w="12700" cap="flat" cmpd="sng" algn="ctr">
                      <a:solidFill>
                        <a:schemeClr val="tx2">
                          <a:lumMod val="75000"/>
                        </a:schemeClr>
                      </a:solidFill>
                      <a:prstDash val="solid"/>
                      <a:round/>
                      <a:headEnd type="none" w="med" len="med"/>
                      <a:tailEnd type="none" w="med" len="med"/>
                    </a:lnB>
                    <a:noFill/>
                  </a:tcPr>
                </a:tc>
                <a:extLst>
                  <a:ext uri="{0D108BD9-81ED-4DB2-BD59-A6C34878D82A}">
                    <a16:rowId xmlns:a16="http://schemas.microsoft.com/office/drawing/2014/main" val="3994991656"/>
                  </a:ext>
                </a:extLst>
              </a:tr>
            </a:tbl>
          </a:graphicData>
        </a:graphic>
      </p:graphicFrame>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3962" y="234666"/>
            <a:ext cx="4904076" cy="118812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17119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7318055-86B6-4E43-B3C2-20A2B1E76418}"/>
              </a:ext>
            </a:extLst>
          </p:cNvPr>
          <p:cNvSpPr/>
          <p:nvPr/>
        </p:nvSpPr>
        <p:spPr>
          <a:xfrm>
            <a:off x="1343472" y="1340768"/>
            <a:ext cx="6096000" cy="369332"/>
          </a:xfrm>
          <a:prstGeom prst="rect">
            <a:avLst/>
          </a:prstGeom>
        </p:spPr>
        <p:txBody>
          <a:bodyPr>
            <a:spAutoFit/>
          </a:bodyPr>
          <a:lstStyle/>
          <a:p>
            <a:pPr marL="285750" indent="-285750">
              <a:buFont typeface="Wingdings" panose="05000000000000000000" pitchFamily="2" charset="2"/>
              <a:buChar char="p"/>
            </a:pPr>
            <a:r>
              <a:rPr lang="zh-CN" altLang="en-US" b="1" dirty="0"/>
              <a:t>算法所得最优模型的泛化能力验证</a:t>
            </a:r>
            <a:endParaRPr lang="en-US" altLang="zh-CN" b="1" dirty="0"/>
          </a:p>
        </p:txBody>
      </p:sp>
      <p:pic>
        <p:nvPicPr>
          <p:cNvPr id="17" name="图片 16" descr="图表, 折线图&#10;&#10;描述已自动生成">
            <a:extLst>
              <a:ext uri="{FF2B5EF4-FFF2-40B4-BE49-F238E27FC236}">
                <a16:creationId xmlns:a16="http://schemas.microsoft.com/office/drawing/2014/main" id="{5F856DB8-E2EC-45B0-88F0-3E8093CD2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657" y="4055568"/>
            <a:ext cx="2666667" cy="2000000"/>
          </a:xfrm>
          <a:prstGeom prst="rect">
            <a:avLst/>
          </a:prstGeom>
        </p:spPr>
      </p:pic>
      <p:pic>
        <p:nvPicPr>
          <p:cNvPr id="19" name="图片 18" descr="图表, 条形图&#10;&#10;描述已自动生成">
            <a:extLst>
              <a:ext uri="{FF2B5EF4-FFF2-40B4-BE49-F238E27FC236}">
                <a16:creationId xmlns:a16="http://schemas.microsoft.com/office/drawing/2014/main" id="{5CB73567-97FC-45A2-9E76-D6D2C6C353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2442" y="4055568"/>
            <a:ext cx="2666667" cy="2000000"/>
          </a:xfrm>
          <a:prstGeom prst="rect">
            <a:avLst/>
          </a:prstGeom>
        </p:spPr>
      </p:pic>
      <p:pic>
        <p:nvPicPr>
          <p:cNvPr id="21" name="图片 20" descr="图表, 散点图&#10;&#10;描述已自动生成">
            <a:extLst>
              <a:ext uri="{FF2B5EF4-FFF2-40B4-BE49-F238E27FC236}">
                <a16:creationId xmlns:a16="http://schemas.microsoft.com/office/drawing/2014/main" id="{07E81265-5D66-4912-9B32-077A345377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1544" y="1803110"/>
            <a:ext cx="2666780" cy="1999323"/>
          </a:xfrm>
          <a:prstGeom prst="rect">
            <a:avLst/>
          </a:prstGeom>
        </p:spPr>
      </p:pic>
      <p:sp>
        <p:nvSpPr>
          <p:cNvPr id="24" name="文本框 23">
            <a:extLst>
              <a:ext uri="{FF2B5EF4-FFF2-40B4-BE49-F238E27FC236}">
                <a16:creationId xmlns:a16="http://schemas.microsoft.com/office/drawing/2014/main" id="{D34917D8-C053-4203-BCAD-586CB10BC6AC}"/>
              </a:ext>
            </a:extLst>
          </p:cNvPr>
          <p:cNvSpPr txBox="1"/>
          <p:nvPr/>
        </p:nvSpPr>
        <p:spPr>
          <a:xfrm>
            <a:off x="3071664" y="3741554"/>
            <a:ext cx="720080" cy="307777"/>
          </a:xfrm>
          <a:prstGeom prst="rect">
            <a:avLst/>
          </a:prstGeom>
          <a:noFill/>
        </p:spPr>
        <p:txBody>
          <a:bodyPr wrap="square" rtlCol="0">
            <a:spAutoFit/>
          </a:bodyPr>
          <a:lstStyle/>
          <a:p>
            <a:r>
              <a:rPr lang="zh-CN" altLang="en-US" sz="1400" dirty="0"/>
              <a:t>图一</a:t>
            </a:r>
          </a:p>
        </p:txBody>
      </p:sp>
      <p:sp>
        <p:nvSpPr>
          <p:cNvPr id="27" name="文本框 26">
            <a:extLst>
              <a:ext uri="{FF2B5EF4-FFF2-40B4-BE49-F238E27FC236}">
                <a16:creationId xmlns:a16="http://schemas.microsoft.com/office/drawing/2014/main" id="{3288E6D6-5A98-407B-A910-3FD333F13C0D}"/>
              </a:ext>
            </a:extLst>
          </p:cNvPr>
          <p:cNvSpPr txBox="1"/>
          <p:nvPr/>
        </p:nvSpPr>
        <p:spPr>
          <a:xfrm>
            <a:off x="7079432" y="3793780"/>
            <a:ext cx="720080" cy="307777"/>
          </a:xfrm>
          <a:prstGeom prst="rect">
            <a:avLst/>
          </a:prstGeom>
          <a:noFill/>
        </p:spPr>
        <p:txBody>
          <a:bodyPr wrap="square" rtlCol="0">
            <a:spAutoFit/>
          </a:bodyPr>
          <a:lstStyle/>
          <a:p>
            <a:r>
              <a:rPr lang="zh-CN" altLang="en-US" sz="1400" dirty="0"/>
              <a:t>图二</a:t>
            </a:r>
          </a:p>
        </p:txBody>
      </p:sp>
      <p:sp>
        <p:nvSpPr>
          <p:cNvPr id="28" name="文本框 27">
            <a:extLst>
              <a:ext uri="{FF2B5EF4-FFF2-40B4-BE49-F238E27FC236}">
                <a16:creationId xmlns:a16="http://schemas.microsoft.com/office/drawing/2014/main" id="{B17AC3EC-3FF2-43E6-8255-F191E2654396}"/>
              </a:ext>
            </a:extLst>
          </p:cNvPr>
          <p:cNvSpPr txBox="1"/>
          <p:nvPr/>
        </p:nvSpPr>
        <p:spPr>
          <a:xfrm>
            <a:off x="3071664" y="6055568"/>
            <a:ext cx="720080" cy="307777"/>
          </a:xfrm>
          <a:prstGeom prst="rect">
            <a:avLst/>
          </a:prstGeom>
          <a:noFill/>
        </p:spPr>
        <p:txBody>
          <a:bodyPr wrap="square" rtlCol="0">
            <a:spAutoFit/>
          </a:bodyPr>
          <a:lstStyle/>
          <a:p>
            <a:r>
              <a:rPr lang="zh-CN" altLang="en-US" sz="1400" dirty="0"/>
              <a:t>图三</a:t>
            </a:r>
          </a:p>
        </p:txBody>
      </p:sp>
      <p:sp>
        <p:nvSpPr>
          <p:cNvPr id="29" name="文本框 28">
            <a:extLst>
              <a:ext uri="{FF2B5EF4-FFF2-40B4-BE49-F238E27FC236}">
                <a16:creationId xmlns:a16="http://schemas.microsoft.com/office/drawing/2014/main" id="{F2EE3107-FE40-4D74-A9DC-8FED8CD99021}"/>
              </a:ext>
            </a:extLst>
          </p:cNvPr>
          <p:cNvSpPr txBox="1"/>
          <p:nvPr/>
        </p:nvSpPr>
        <p:spPr>
          <a:xfrm>
            <a:off x="7079432" y="6055567"/>
            <a:ext cx="720080" cy="307777"/>
          </a:xfrm>
          <a:prstGeom prst="rect">
            <a:avLst/>
          </a:prstGeom>
          <a:noFill/>
        </p:spPr>
        <p:txBody>
          <a:bodyPr wrap="square" rtlCol="0">
            <a:spAutoFit/>
          </a:bodyPr>
          <a:lstStyle/>
          <a:p>
            <a:r>
              <a:rPr lang="zh-CN" altLang="en-US" sz="1400" dirty="0"/>
              <a:t>图四</a:t>
            </a:r>
          </a:p>
        </p:txBody>
      </p:sp>
      <p:graphicFrame>
        <p:nvGraphicFramePr>
          <p:cNvPr id="30" name="表格 29">
            <a:extLst>
              <a:ext uri="{FF2B5EF4-FFF2-40B4-BE49-F238E27FC236}">
                <a16:creationId xmlns:a16="http://schemas.microsoft.com/office/drawing/2014/main" id="{F97F85CC-F96C-407D-A8D3-55374259844E}"/>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pic>
        <p:nvPicPr>
          <p:cNvPr id="4" name="图片 3" descr="图表, 折线图&#10;&#10;描述已自动生成">
            <a:extLst>
              <a:ext uri="{FF2B5EF4-FFF2-40B4-BE49-F238E27FC236}">
                <a16:creationId xmlns:a16="http://schemas.microsoft.com/office/drawing/2014/main" id="{B3DF760A-249D-455E-AAD6-F3A7AB4385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441" y="1803110"/>
            <a:ext cx="2666667" cy="2000000"/>
          </a:xfrm>
          <a:prstGeom prst="rect">
            <a:avLst/>
          </a:prstGeom>
        </p:spPr>
      </p:pic>
      <p:sp>
        <p:nvSpPr>
          <p:cNvPr id="5" name="文本框 4">
            <a:extLst>
              <a:ext uri="{FF2B5EF4-FFF2-40B4-BE49-F238E27FC236}">
                <a16:creationId xmlns:a16="http://schemas.microsoft.com/office/drawing/2014/main" id="{E4E7CFC6-6A5A-4423-A745-0F9A345BCFBF}"/>
              </a:ext>
            </a:extLst>
          </p:cNvPr>
          <p:cNvSpPr txBox="1"/>
          <p:nvPr/>
        </p:nvSpPr>
        <p:spPr>
          <a:xfrm>
            <a:off x="9377972" y="2648271"/>
            <a:ext cx="2520280" cy="2308324"/>
          </a:xfrm>
          <a:prstGeom prst="rect">
            <a:avLst/>
          </a:prstGeom>
          <a:noFill/>
        </p:spPr>
        <p:txBody>
          <a:bodyPr wrap="square" rtlCol="0">
            <a:spAutoFit/>
          </a:bodyPr>
          <a:lstStyle/>
          <a:p>
            <a:r>
              <a:rPr lang="zh-CN" altLang="en-US" dirty="0"/>
              <a:t>由图二和图三推断得，分布元少于</a:t>
            </a:r>
            <a:r>
              <a:rPr lang="en-US" altLang="zh-CN" dirty="0"/>
              <a:t>5</a:t>
            </a:r>
            <a:r>
              <a:rPr lang="zh-CN" altLang="en-US" dirty="0"/>
              <a:t>的模型存在欠拟合问题，大于</a:t>
            </a:r>
            <a:r>
              <a:rPr lang="en-US" altLang="zh-CN" dirty="0"/>
              <a:t>5</a:t>
            </a:r>
            <a:r>
              <a:rPr lang="zh-CN" altLang="en-US" dirty="0"/>
              <a:t>的存在过拟合问题；并通过图四投票模型的结果，间接验证由</a:t>
            </a:r>
            <a:r>
              <a:rPr lang="en-US" altLang="zh-CN" dirty="0"/>
              <a:t>BIC</a:t>
            </a:r>
            <a:r>
              <a:rPr lang="zh-CN" altLang="en-US" dirty="0"/>
              <a:t>准则挑选的模型泛化能力最佳。</a:t>
            </a:r>
          </a:p>
        </p:txBody>
      </p:sp>
    </p:spTree>
    <p:extLst>
      <p:ext uri="{BB962C8B-B14F-4D97-AF65-F5344CB8AC3E}">
        <p14:creationId xmlns:p14="http://schemas.microsoft.com/office/powerpoint/2010/main" val="4171953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7318055-86B6-4E43-B3C2-20A2B1E76418}"/>
              </a:ext>
            </a:extLst>
          </p:cNvPr>
          <p:cNvSpPr/>
          <p:nvPr/>
        </p:nvSpPr>
        <p:spPr>
          <a:xfrm>
            <a:off x="1343472" y="1340768"/>
            <a:ext cx="6096000" cy="369332"/>
          </a:xfrm>
          <a:prstGeom prst="rect">
            <a:avLst/>
          </a:prstGeom>
        </p:spPr>
        <p:txBody>
          <a:bodyPr>
            <a:spAutoFit/>
          </a:bodyPr>
          <a:lstStyle/>
          <a:p>
            <a:pPr marL="285750" indent="-285750">
              <a:buFont typeface="Wingdings" panose="05000000000000000000" pitchFamily="2" charset="2"/>
              <a:buChar char="p"/>
            </a:pPr>
            <a:r>
              <a:rPr lang="zh-CN" altLang="en-US" b="1" dirty="0"/>
              <a:t>通过分类任务验证算法性能</a:t>
            </a:r>
            <a:endParaRPr lang="en-US" altLang="zh-CN" b="1" dirty="0"/>
          </a:p>
        </p:txBody>
      </p:sp>
      <p:sp>
        <p:nvSpPr>
          <p:cNvPr id="24" name="文本框 23">
            <a:extLst>
              <a:ext uri="{FF2B5EF4-FFF2-40B4-BE49-F238E27FC236}">
                <a16:creationId xmlns:a16="http://schemas.microsoft.com/office/drawing/2014/main" id="{D34917D8-C053-4203-BCAD-586CB10BC6AC}"/>
              </a:ext>
            </a:extLst>
          </p:cNvPr>
          <p:cNvSpPr txBox="1"/>
          <p:nvPr/>
        </p:nvSpPr>
        <p:spPr>
          <a:xfrm>
            <a:off x="3071664" y="3741554"/>
            <a:ext cx="720080" cy="307777"/>
          </a:xfrm>
          <a:prstGeom prst="rect">
            <a:avLst/>
          </a:prstGeom>
          <a:noFill/>
        </p:spPr>
        <p:txBody>
          <a:bodyPr wrap="square" rtlCol="0">
            <a:spAutoFit/>
          </a:bodyPr>
          <a:lstStyle/>
          <a:p>
            <a:r>
              <a:rPr lang="zh-CN" altLang="en-US" sz="1400" dirty="0"/>
              <a:t>图一</a:t>
            </a:r>
          </a:p>
        </p:txBody>
      </p:sp>
      <p:sp>
        <p:nvSpPr>
          <p:cNvPr id="27" name="文本框 26">
            <a:extLst>
              <a:ext uri="{FF2B5EF4-FFF2-40B4-BE49-F238E27FC236}">
                <a16:creationId xmlns:a16="http://schemas.microsoft.com/office/drawing/2014/main" id="{3288E6D6-5A98-407B-A910-3FD333F13C0D}"/>
              </a:ext>
            </a:extLst>
          </p:cNvPr>
          <p:cNvSpPr txBox="1"/>
          <p:nvPr/>
        </p:nvSpPr>
        <p:spPr>
          <a:xfrm>
            <a:off x="7285374" y="3741553"/>
            <a:ext cx="720080" cy="307777"/>
          </a:xfrm>
          <a:prstGeom prst="rect">
            <a:avLst/>
          </a:prstGeom>
          <a:noFill/>
        </p:spPr>
        <p:txBody>
          <a:bodyPr wrap="square" rtlCol="0">
            <a:spAutoFit/>
          </a:bodyPr>
          <a:lstStyle/>
          <a:p>
            <a:r>
              <a:rPr lang="zh-CN" altLang="en-US" sz="1400" dirty="0"/>
              <a:t>图二</a:t>
            </a:r>
          </a:p>
        </p:txBody>
      </p:sp>
      <p:sp>
        <p:nvSpPr>
          <p:cNvPr id="28" name="文本框 27">
            <a:extLst>
              <a:ext uri="{FF2B5EF4-FFF2-40B4-BE49-F238E27FC236}">
                <a16:creationId xmlns:a16="http://schemas.microsoft.com/office/drawing/2014/main" id="{B17AC3EC-3FF2-43E6-8255-F191E2654396}"/>
              </a:ext>
            </a:extLst>
          </p:cNvPr>
          <p:cNvSpPr txBox="1"/>
          <p:nvPr/>
        </p:nvSpPr>
        <p:spPr>
          <a:xfrm>
            <a:off x="3071664" y="6059205"/>
            <a:ext cx="720080" cy="307777"/>
          </a:xfrm>
          <a:prstGeom prst="rect">
            <a:avLst/>
          </a:prstGeom>
          <a:noFill/>
        </p:spPr>
        <p:txBody>
          <a:bodyPr wrap="square" rtlCol="0">
            <a:spAutoFit/>
          </a:bodyPr>
          <a:lstStyle/>
          <a:p>
            <a:r>
              <a:rPr lang="zh-CN" altLang="en-US" sz="1400" dirty="0"/>
              <a:t>图三</a:t>
            </a:r>
          </a:p>
        </p:txBody>
      </p:sp>
      <p:pic>
        <p:nvPicPr>
          <p:cNvPr id="17" name="图片 16" descr="图表, 直方图&#10;&#10;描述已自动生成">
            <a:extLst>
              <a:ext uri="{FF2B5EF4-FFF2-40B4-BE49-F238E27FC236}">
                <a16:creationId xmlns:a16="http://schemas.microsoft.com/office/drawing/2014/main" id="{D71F2AB5-8F38-4579-90EE-EDD70194CA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4228" y="1716153"/>
            <a:ext cx="2666780" cy="1999323"/>
          </a:xfrm>
          <a:prstGeom prst="rect">
            <a:avLst/>
          </a:prstGeom>
        </p:spPr>
      </p:pic>
      <p:pic>
        <p:nvPicPr>
          <p:cNvPr id="21" name="图片 20" descr="图表, 散点图&#10;&#10;描述已自动生成">
            <a:extLst>
              <a:ext uri="{FF2B5EF4-FFF2-40B4-BE49-F238E27FC236}">
                <a16:creationId xmlns:a16="http://schemas.microsoft.com/office/drawing/2014/main" id="{D6676917-4EB8-4FA2-9D64-66D9059C27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742230"/>
            <a:ext cx="2666780" cy="1999323"/>
          </a:xfrm>
          <a:prstGeom prst="rect">
            <a:avLst/>
          </a:prstGeom>
        </p:spPr>
      </p:pic>
      <p:pic>
        <p:nvPicPr>
          <p:cNvPr id="23" name="图片 22" descr="图表, 条形图&#10;&#10;描述已自动生成">
            <a:extLst>
              <a:ext uri="{FF2B5EF4-FFF2-40B4-BE49-F238E27FC236}">
                <a16:creationId xmlns:a16="http://schemas.microsoft.com/office/drawing/2014/main" id="{C998E5C6-67BD-4F8C-90FD-29C978CF92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4228" y="4035263"/>
            <a:ext cx="2666780" cy="1999323"/>
          </a:xfrm>
          <a:prstGeom prst="rect">
            <a:avLst/>
          </a:prstGeom>
        </p:spPr>
      </p:pic>
      <p:graphicFrame>
        <p:nvGraphicFramePr>
          <p:cNvPr id="30" name="表格 29">
            <a:extLst>
              <a:ext uri="{FF2B5EF4-FFF2-40B4-BE49-F238E27FC236}">
                <a16:creationId xmlns:a16="http://schemas.microsoft.com/office/drawing/2014/main" id="{06933354-1F2C-466A-8534-C17E6E57730A}"/>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2" name="文本框 1">
            <a:extLst>
              <a:ext uri="{FF2B5EF4-FFF2-40B4-BE49-F238E27FC236}">
                <a16:creationId xmlns:a16="http://schemas.microsoft.com/office/drawing/2014/main" id="{6CE559B5-1280-4DCD-89BB-1C70089C5053}"/>
              </a:ext>
            </a:extLst>
          </p:cNvPr>
          <p:cNvSpPr txBox="1"/>
          <p:nvPr/>
        </p:nvSpPr>
        <p:spPr>
          <a:xfrm>
            <a:off x="6172984" y="4296260"/>
            <a:ext cx="3451407" cy="1754326"/>
          </a:xfrm>
          <a:prstGeom prst="rect">
            <a:avLst/>
          </a:prstGeom>
          <a:noFill/>
        </p:spPr>
        <p:txBody>
          <a:bodyPr wrap="square" rtlCol="0">
            <a:spAutoFit/>
          </a:bodyPr>
          <a:lstStyle/>
          <a:p>
            <a:r>
              <a:rPr lang="en-US" altLang="zh-CN" dirty="0"/>
              <a:t>     </a:t>
            </a:r>
            <a:r>
              <a:rPr lang="zh-CN" altLang="en-US" dirty="0"/>
              <a:t>图三</a:t>
            </a:r>
            <a:r>
              <a:rPr lang="en-US" altLang="zh-CN" dirty="0"/>
              <a:t>Test Two</a:t>
            </a:r>
            <a:r>
              <a:rPr lang="zh-CN" altLang="en-US" dirty="0"/>
              <a:t>采用本文算法，而</a:t>
            </a:r>
            <a:r>
              <a:rPr lang="en-US" altLang="zh-CN" dirty="0"/>
              <a:t>Test One</a:t>
            </a:r>
            <a:r>
              <a:rPr lang="zh-CN" altLang="en-US" dirty="0"/>
              <a:t>中未采用本文算法。</a:t>
            </a:r>
            <a:r>
              <a:rPr lang="en-US" altLang="zh-CN" dirty="0"/>
              <a:t>Test Two</a:t>
            </a:r>
            <a:r>
              <a:rPr lang="zh-CN" altLang="en-US" dirty="0"/>
              <a:t>分类表现优于</a:t>
            </a:r>
            <a:r>
              <a:rPr lang="en-US" altLang="zh-CN" dirty="0"/>
              <a:t>Test One</a:t>
            </a:r>
            <a:r>
              <a:rPr lang="zh-CN" altLang="en-US" dirty="0"/>
              <a:t>说明结合</a:t>
            </a:r>
            <a:r>
              <a:rPr lang="en-US" altLang="zh-CN" dirty="0"/>
              <a:t>BIC</a:t>
            </a:r>
            <a:r>
              <a:rPr lang="zh-CN" altLang="en-US" dirty="0"/>
              <a:t>学习得的模型泛化能力更强，且</a:t>
            </a:r>
            <a:r>
              <a:rPr lang="en-US" altLang="zh-CN" dirty="0"/>
              <a:t>Test Two</a:t>
            </a:r>
            <a:r>
              <a:rPr lang="zh-CN" altLang="en-US" dirty="0"/>
              <a:t>分类精度接近</a:t>
            </a:r>
            <a:r>
              <a:rPr lang="en-US" altLang="zh-CN" dirty="0"/>
              <a:t>1</a:t>
            </a:r>
            <a:r>
              <a:rPr lang="zh-CN" altLang="en-US" dirty="0"/>
              <a:t>也说明算法学习准确率高。</a:t>
            </a:r>
            <a:endParaRPr lang="en-US" altLang="zh-CN" dirty="0"/>
          </a:p>
        </p:txBody>
      </p:sp>
    </p:spTree>
    <p:extLst>
      <p:ext uri="{BB962C8B-B14F-4D97-AF65-F5344CB8AC3E}">
        <p14:creationId xmlns:p14="http://schemas.microsoft.com/office/powerpoint/2010/main" val="1552664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A4E9D41F-65EC-47CE-89B5-8B5805863862}"/>
              </a:ext>
            </a:extLst>
          </p:cNvPr>
          <p:cNvSpPr txBox="1"/>
          <p:nvPr/>
        </p:nvSpPr>
        <p:spPr>
          <a:xfrm>
            <a:off x="1559496" y="1385934"/>
            <a:ext cx="7769113" cy="830997"/>
          </a:xfrm>
          <a:prstGeom prst="rect">
            <a:avLst/>
          </a:prstGeom>
          <a:noFill/>
        </p:spPr>
        <p:txBody>
          <a:bodyPr wrap="square" rtlCol="0">
            <a:spAutoFit/>
          </a:bodyPr>
          <a:lstStyle/>
          <a:p>
            <a:r>
              <a:rPr lang="zh-CN" altLang="en-US" sz="2800" b="1" dirty="0"/>
              <a:t>研究内容</a:t>
            </a:r>
            <a:r>
              <a:rPr lang="en-US" altLang="zh-CN" sz="2800" b="1" dirty="0"/>
              <a:t>2</a:t>
            </a:r>
            <a:r>
              <a:rPr lang="zh-CN" altLang="en-US" sz="2800" b="1" dirty="0">
                <a:sym typeface="Wingdings" panose="05000000000000000000" pitchFamily="2" charset="2"/>
              </a:rPr>
              <a:t>（进行中）</a:t>
            </a:r>
            <a:endParaRPr lang="en-US" altLang="zh-CN" sz="2800" dirty="0"/>
          </a:p>
          <a:p>
            <a:r>
              <a:rPr lang="zh-CN" altLang="en-US" sz="2000" dirty="0"/>
              <a:t> </a:t>
            </a:r>
            <a:endParaRPr lang="en-US" altLang="zh-CN" sz="2000" dirty="0"/>
          </a:p>
        </p:txBody>
      </p:sp>
      <p:sp>
        <p:nvSpPr>
          <p:cNvPr id="3" name="矩形 2">
            <a:extLst>
              <a:ext uri="{FF2B5EF4-FFF2-40B4-BE49-F238E27FC236}">
                <a16:creationId xmlns:a16="http://schemas.microsoft.com/office/drawing/2014/main" id="{C7318055-86B6-4E43-B3C2-20A2B1E76418}"/>
              </a:ext>
            </a:extLst>
          </p:cNvPr>
          <p:cNvSpPr/>
          <p:nvPr/>
        </p:nvSpPr>
        <p:spPr>
          <a:xfrm>
            <a:off x="2211443" y="2391785"/>
            <a:ext cx="7052909" cy="2308324"/>
          </a:xfrm>
          <a:prstGeom prst="rect">
            <a:avLst/>
          </a:prstGeom>
        </p:spPr>
        <p:txBody>
          <a:bodyPr wrap="square">
            <a:spAutoFit/>
          </a:bodyPr>
          <a:lstStyle/>
          <a:p>
            <a:pPr marL="285750" indent="-285750">
              <a:buFont typeface="Wingdings" panose="05000000000000000000" pitchFamily="2" charset="2"/>
              <a:buChar char="p"/>
            </a:pPr>
            <a:r>
              <a:rPr lang="zh-CN" altLang="en-US" sz="2400" b="1" dirty="0"/>
              <a:t>建立</a:t>
            </a:r>
            <a:r>
              <a:rPr lang="en-US" altLang="zh-CN" sz="2400" b="1" i="1" dirty="0"/>
              <a:t>IID-cluster</a:t>
            </a:r>
            <a:r>
              <a:rPr lang="zh-CN" altLang="en-US" sz="2400" b="1" dirty="0"/>
              <a:t>混合模型</a:t>
            </a:r>
            <a:endParaRPr lang="en-US" altLang="zh-CN" sz="2400" b="1" dirty="0"/>
          </a:p>
          <a:p>
            <a:pPr marL="285750" indent="-285750">
              <a:buFont typeface="Wingdings" panose="05000000000000000000" pitchFamily="2" charset="2"/>
              <a:buChar char="p"/>
            </a:pPr>
            <a:endParaRPr lang="en-US" altLang="zh-CN" sz="2400" b="1" dirty="0"/>
          </a:p>
          <a:p>
            <a:pPr marL="285750" indent="-285750">
              <a:buFont typeface="Wingdings" panose="05000000000000000000" pitchFamily="2" charset="2"/>
              <a:buChar char="p"/>
            </a:pPr>
            <a:r>
              <a:rPr lang="zh-CN" altLang="en-US" sz="2400" b="1" dirty="0"/>
              <a:t>引入基于包空间水平和示例空间水平的缺失变量</a:t>
            </a:r>
            <a:endParaRPr lang="en-US" altLang="zh-CN" sz="2400" b="1" dirty="0"/>
          </a:p>
          <a:p>
            <a:pPr marL="285750" indent="-285750">
              <a:buFont typeface="Wingdings" panose="05000000000000000000" pitchFamily="2" charset="2"/>
              <a:buChar char="p"/>
            </a:pPr>
            <a:endParaRPr lang="en-US" altLang="zh-CN" sz="2400" b="1" dirty="0"/>
          </a:p>
          <a:p>
            <a:pPr marL="285750" indent="-285750">
              <a:buFont typeface="Wingdings" panose="05000000000000000000" pitchFamily="2" charset="2"/>
              <a:buChar char="p"/>
            </a:pPr>
            <a:r>
              <a:rPr lang="zh-CN" altLang="en-US" sz="2400" b="1" dirty="0"/>
              <a:t>尝试将基于示例水平模型的</a:t>
            </a:r>
            <a:r>
              <a:rPr lang="en-US" altLang="zh-CN" sz="2400" b="1" dirty="0"/>
              <a:t>EM</a:t>
            </a:r>
            <a:r>
              <a:rPr lang="zh-CN" altLang="en-US" sz="2400" b="1" dirty="0"/>
              <a:t>算法扩展到基于包水平模型</a:t>
            </a:r>
            <a:endParaRPr lang="en-US" altLang="zh-CN" sz="2400" b="1" dirty="0"/>
          </a:p>
        </p:txBody>
      </p:sp>
      <p:graphicFrame>
        <p:nvGraphicFramePr>
          <p:cNvPr id="6" name="表格 5">
            <a:extLst>
              <a:ext uri="{FF2B5EF4-FFF2-40B4-BE49-F238E27FC236}">
                <a16:creationId xmlns:a16="http://schemas.microsoft.com/office/drawing/2014/main" id="{66A08F9B-4FBF-4C08-BA7E-2755D03E6704}"/>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17339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A4E9D41F-65EC-47CE-89B5-8B5805863862}"/>
              </a:ext>
            </a:extLst>
          </p:cNvPr>
          <p:cNvSpPr txBox="1"/>
          <p:nvPr/>
        </p:nvSpPr>
        <p:spPr>
          <a:xfrm>
            <a:off x="1559496" y="1385934"/>
            <a:ext cx="7769113" cy="830997"/>
          </a:xfrm>
          <a:prstGeom prst="rect">
            <a:avLst/>
          </a:prstGeom>
          <a:noFill/>
        </p:spPr>
        <p:txBody>
          <a:bodyPr wrap="square" rtlCol="0">
            <a:spAutoFit/>
          </a:bodyPr>
          <a:lstStyle/>
          <a:p>
            <a:r>
              <a:rPr lang="zh-CN" altLang="en-US" sz="2800" b="1" dirty="0"/>
              <a:t>研究内容</a:t>
            </a:r>
            <a:r>
              <a:rPr lang="en-US" altLang="zh-CN" sz="2800" b="1" dirty="0"/>
              <a:t>3</a:t>
            </a:r>
            <a:r>
              <a:rPr lang="en-US" altLang="zh-CN" sz="2800" b="1" dirty="0">
                <a:sym typeface="Wingdings" panose="05000000000000000000" pitchFamily="2" charset="2"/>
              </a:rPr>
              <a:t>:</a:t>
            </a:r>
            <a:r>
              <a:rPr lang="zh-CN" altLang="en-US" sz="2800" b="1" dirty="0">
                <a:sym typeface="Wingdings" panose="05000000000000000000" pitchFamily="2" charset="2"/>
              </a:rPr>
              <a:t> （进行中）</a:t>
            </a:r>
            <a:endParaRPr lang="en-US" altLang="zh-CN" sz="2800" dirty="0"/>
          </a:p>
          <a:p>
            <a:r>
              <a:rPr lang="zh-CN" altLang="en-US" sz="2000" dirty="0"/>
              <a:t> </a:t>
            </a:r>
            <a:endParaRPr lang="en-US" altLang="zh-CN" sz="2000" dirty="0"/>
          </a:p>
        </p:txBody>
      </p:sp>
      <p:sp>
        <p:nvSpPr>
          <p:cNvPr id="3" name="矩形 2">
            <a:extLst>
              <a:ext uri="{FF2B5EF4-FFF2-40B4-BE49-F238E27FC236}">
                <a16:creationId xmlns:a16="http://schemas.microsoft.com/office/drawing/2014/main" id="{C7318055-86B6-4E43-B3C2-20A2B1E76418}"/>
              </a:ext>
            </a:extLst>
          </p:cNvPr>
          <p:cNvSpPr/>
          <p:nvPr/>
        </p:nvSpPr>
        <p:spPr>
          <a:xfrm>
            <a:off x="2211443" y="2216931"/>
            <a:ext cx="6548853" cy="293759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2400" b="1" dirty="0"/>
              <a:t>通过概率无向图模型来描述点模式各点间的相关性</a:t>
            </a:r>
            <a:endParaRPr lang="en-US" altLang="zh-CN" sz="2400" b="1" dirty="0"/>
          </a:p>
          <a:p>
            <a:pPr marL="285750" indent="-285750">
              <a:lnSpc>
                <a:spcPct val="200000"/>
              </a:lnSpc>
              <a:buFont typeface="Wingdings" panose="05000000000000000000" pitchFamily="2" charset="2"/>
              <a:buChar char="p"/>
            </a:pPr>
            <a:r>
              <a:rPr lang="zh-CN" altLang="en-US" sz="2400" b="1" dirty="0"/>
              <a:t>根据</a:t>
            </a:r>
            <a:r>
              <a:rPr lang="en-US" altLang="zh-CN" sz="2400" b="1" dirty="0"/>
              <a:t>Hammersley-Clifford</a:t>
            </a:r>
            <a:r>
              <a:rPr lang="zh-CN" altLang="zh-CN" sz="2400" b="1" dirty="0"/>
              <a:t>定理</a:t>
            </a:r>
            <a:r>
              <a:rPr lang="zh-CN" altLang="en-US" sz="2400" b="1" dirty="0"/>
              <a:t>，用无向图中最大团的能量函数描表述概率无向图</a:t>
            </a:r>
            <a:endParaRPr lang="en-US" altLang="zh-CN" sz="2400" b="1" dirty="0"/>
          </a:p>
        </p:txBody>
      </p:sp>
      <p:graphicFrame>
        <p:nvGraphicFramePr>
          <p:cNvPr id="6" name="表格 5">
            <a:extLst>
              <a:ext uri="{FF2B5EF4-FFF2-40B4-BE49-F238E27FC236}">
                <a16:creationId xmlns:a16="http://schemas.microsoft.com/office/drawing/2014/main" id="{8039302B-A0D7-42D6-ACE6-73AD9AC0611E}"/>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7310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940118174"/>
              </p:ext>
            </p:extLst>
          </p:nvPr>
        </p:nvGraphicFramePr>
        <p:xfrm>
          <a:off x="1847528" y="548680"/>
          <a:ext cx="7245175" cy="662400"/>
        </p:xfrm>
        <a:graphic>
          <a:graphicData uri="http://schemas.openxmlformats.org/drawingml/2006/table">
            <a:tbl>
              <a:tblPr firstRow="1" bandRow="1">
                <a:tableStyleId>{5C22544A-7EE6-4342-B048-85BDC9FD1C3A}</a:tableStyleId>
              </a:tblPr>
              <a:tblGrid>
                <a:gridCol w="2441580">
                  <a:extLst>
                    <a:ext uri="{9D8B030D-6E8A-4147-A177-3AD203B41FA5}">
                      <a16:colId xmlns:a16="http://schemas.microsoft.com/office/drawing/2014/main" val="1550869986"/>
                    </a:ext>
                  </a:extLst>
                </a:gridCol>
                <a:gridCol w="1181007">
                  <a:extLst>
                    <a:ext uri="{9D8B030D-6E8A-4147-A177-3AD203B41FA5}">
                      <a16:colId xmlns:a16="http://schemas.microsoft.com/office/drawing/2014/main" val="20001"/>
                    </a:ext>
                  </a:extLst>
                </a:gridCol>
                <a:gridCol w="1811294">
                  <a:extLst>
                    <a:ext uri="{9D8B030D-6E8A-4147-A177-3AD203B41FA5}">
                      <a16:colId xmlns:a16="http://schemas.microsoft.com/office/drawing/2014/main" val="20002"/>
                    </a:ext>
                  </a:extLst>
                </a:gridCol>
                <a:gridCol w="1811294">
                  <a:extLst>
                    <a:ext uri="{9D8B030D-6E8A-4147-A177-3AD203B41FA5}">
                      <a16:colId xmlns:a16="http://schemas.microsoft.com/office/drawing/2014/main" val="20003"/>
                    </a:ext>
                  </a:extLst>
                </a:gridCol>
              </a:tblGrid>
              <a:tr h="4976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0" dirty="0">
                          <a:solidFill>
                            <a:schemeClr val="accent1">
                              <a:lumMod val="75000"/>
                            </a:schemeClr>
                          </a:solidFill>
                          <a:latin typeface="微软雅黑" pitchFamily="34" charset="-122"/>
                          <a:ea typeface="微软雅黑" pitchFamily="34" charset="-122"/>
                        </a:rPr>
                        <a:t>研究方法</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研究计划</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4" name="矩形 3"/>
          <p:cNvSpPr/>
          <p:nvPr/>
        </p:nvSpPr>
        <p:spPr>
          <a:xfrm>
            <a:off x="1113996" y="1671741"/>
            <a:ext cx="1467068" cy="400110"/>
          </a:xfrm>
          <a:prstGeom prst="rect">
            <a:avLst/>
          </a:prstGeom>
        </p:spPr>
        <p:txBody>
          <a:bodyPr wrap="none">
            <a:spAutoFit/>
          </a:bodyPr>
          <a:lstStyle/>
          <a:p>
            <a:pPr algn="ctr"/>
            <a:r>
              <a:rPr lang="zh-CN" altLang="en-US" sz="2000" b="1" dirty="0">
                <a:solidFill>
                  <a:schemeClr val="accent1">
                    <a:lumMod val="75000"/>
                  </a:schemeClr>
                </a:solidFill>
                <a:effectLst>
                  <a:outerShdw blurRad="38100" dist="38100" dir="2700000" algn="tl">
                    <a:srgbClr val="000000">
                      <a:alpha val="43137"/>
                    </a:srgbClr>
                  </a:outerShdw>
                </a:effectLst>
                <a:latin typeface="微软雅黑" pitchFamily="34" charset="-122"/>
                <a:ea typeface="微软雅黑" pitchFamily="34" charset="-122"/>
              </a:rPr>
              <a:t>时间阶段：</a:t>
            </a:r>
          </a:p>
        </p:txBody>
      </p:sp>
      <p:sp>
        <p:nvSpPr>
          <p:cNvPr id="5" name="矩形 4"/>
          <p:cNvSpPr/>
          <p:nvPr/>
        </p:nvSpPr>
        <p:spPr>
          <a:xfrm>
            <a:off x="2718434" y="1816220"/>
            <a:ext cx="7815006"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544484" y="1870645"/>
            <a:ext cx="954000" cy="976427"/>
            <a:chOff x="1691680" y="4756829"/>
            <a:chExt cx="954000" cy="976427"/>
          </a:xfrm>
        </p:grpSpPr>
        <p:sp>
          <p:nvSpPr>
            <p:cNvPr id="9" name="矩形 8"/>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1</a:t>
              </a:r>
              <a:endParaRPr lang="zh-CN" altLang="en-US" dirty="0">
                <a:solidFill>
                  <a:schemeClr val="accent1">
                    <a:lumMod val="75000"/>
                  </a:schemeClr>
                </a:solidFill>
                <a:latin typeface="Arial" pitchFamily="34" charset="0"/>
                <a:cs typeface="Arial" pitchFamily="34" charset="0"/>
              </a:endParaRPr>
            </a:p>
          </p:txBody>
        </p:sp>
      </p:grpSp>
      <p:grpSp>
        <p:nvGrpSpPr>
          <p:cNvPr id="12" name="组合 11"/>
          <p:cNvGrpSpPr/>
          <p:nvPr/>
        </p:nvGrpSpPr>
        <p:grpSpPr>
          <a:xfrm>
            <a:off x="4272676" y="1870645"/>
            <a:ext cx="954000" cy="976427"/>
            <a:chOff x="1691680" y="4756829"/>
            <a:chExt cx="954000" cy="976427"/>
          </a:xfrm>
        </p:grpSpPr>
        <p:sp>
          <p:nvSpPr>
            <p:cNvPr id="13" name="矩形 12"/>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2</a:t>
              </a:r>
              <a:endParaRPr lang="zh-CN" altLang="en-US" dirty="0">
                <a:solidFill>
                  <a:schemeClr val="accent1">
                    <a:lumMod val="75000"/>
                  </a:schemeClr>
                </a:solidFill>
                <a:latin typeface="Arial" pitchFamily="34" charset="0"/>
                <a:cs typeface="Arial" pitchFamily="34" charset="0"/>
              </a:endParaRPr>
            </a:p>
          </p:txBody>
        </p:sp>
      </p:grpSp>
      <p:grpSp>
        <p:nvGrpSpPr>
          <p:cNvPr id="17" name="组合 16"/>
          <p:cNvGrpSpPr/>
          <p:nvPr/>
        </p:nvGrpSpPr>
        <p:grpSpPr>
          <a:xfrm>
            <a:off x="6000868" y="1870645"/>
            <a:ext cx="954000" cy="976427"/>
            <a:chOff x="1691680" y="4756829"/>
            <a:chExt cx="954000" cy="976427"/>
          </a:xfrm>
        </p:grpSpPr>
        <p:sp>
          <p:nvSpPr>
            <p:cNvPr id="18" name="矩形 17"/>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3</a:t>
              </a:r>
              <a:endParaRPr lang="zh-CN" altLang="en-US" dirty="0">
                <a:solidFill>
                  <a:schemeClr val="accent1">
                    <a:lumMod val="75000"/>
                  </a:schemeClr>
                </a:solidFill>
                <a:latin typeface="Arial" pitchFamily="34" charset="0"/>
                <a:cs typeface="Arial" pitchFamily="34" charset="0"/>
              </a:endParaRPr>
            </a:p>
          </p:txBody>
        </p:sp>
      </p:grpSp>
      <p:grpSp>
        <p:nvGrpSpPr>
          <p:cNvPr id="22" name="组合 21"/>
          <p:cNvGrpSpPr/>
          <p:nvPr/>
        </p:nvGrpSpPr>
        <p:grpSpPr>
          <a:xfrm>
            <a:off x="7746956" y="1870645"/>
            <a:ext cx="954000" cy="976427"/>
            <a:chOff x="1691680" y="4756829"/>
            <a:chExt cx="954000" cy="976427"/>
          </a:xfrm>
        </p:grpSpPr>
        <p:sp>
          <p:nvSpPr>
            <p:cNvPr id="23" name="矩形 22"/>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4</a:t>
              </a:r>
              <a:endParaRPr lang="zh-CN" altLang="en-US" dirty="0">
                <a:solidFill>
                  <a:schemeClr val="accent1">
                    <a:lumMod val="75000"/>
                  </a:schemeClr>
                </a:solidFill>
                <a:latin typeface="Arial" pitchFamily="34" charset="0"/>
                <a:cs typeface="Arial" pitchFamily="34" charset="0"/>
              </a:endParaRPr>
            </a:p>
          </p:txBody>
        </p:sp>
      </p:grpSp>
      <p:sp>
        <p:nvSpPr>
          <p:cNvPr id="27" name="TextBox 26"/>
          <p:cNvSpPr txBox="1"/>
          <p:nvPr/>
        </p:nvSpPr>
        <p:spPr>
          <a:xfrm>
            <a:off x="1798044" y="3766616"/>
            <a:ext cx="1937406" cy="1534459"/>
          </a:xfrm>
          <a:prstGeom prst="rect">
            <a:avLst/>
          </a:prstGeom>
          <a:noFill/>
        </p:spPr>
        <p:txBody>
          <a:bodyPr wrap="square" rtlCol="0">
            <a:spAutoFit/>
          </a:bodyPr>
          <a:lstStyle/>
          <a:p>
            <a:pPr algn="ctr">
              <a:lnSpc>
                <a:spcPct val="150000"/>
              </a:lnSpc>
            </a:pPr>
            <a:r>
              <a:rPr lang="zh-CN" altLang="en-US" sz="1600" dirty="0">
                <a:solidFill>
                  <a:srgbClr val="000000"/>
                </a:solidFill>
                <a:latin typeface="华文新魏" pitchFamily="2" charset="-122"/>
                <a:ea typeface="华文新魏" pitchFamily="2" charset="-122"/>
              </a:rPr>
              <a:t>查阅资料、调研、可行性研究，</a:t>
            </a:r>
            <a:endParaRPr lang="en-US" altLang="zh-CN" sz="1600" dirty="0">
              <a:solidFill>
                <a:srgbClr val="000000"/>
              </a:solidFill>
              <a:latin typeface="华文新魏" pitchFamily="2" charset="-122"/>
              <a:ea typeface="华文新魏" pitchFamily="2" charset="-122"/>
            </a:endParaRPr>
          </a:p>
          <a:p>
            <a:pPr algn="ctr">
              <a:lnSpc>
                <a:spcPct val="150000"/>
              </a:lnSpc>
            </a:pPr>
            <a:r>
              <a:rPr lang="zh-CN" altLang="en-US" sz="1600" dirty="0">
                <a:solidFill>
                  <a:srgbClr val="000000"/>
                </a:solidFill>
                <a:latin typeface="华文新魏" pitchFamily="2" charset="-122"/>
                <a:ea typeface="华文新魏" pitchFamily="2" charset="-122"/>
              </a:rPr>
              <a:t>进行前期的预研工作</a:t>
            </a:r>
          </a:p>
        </p:txBody>
      </p:sp>
      <p:sp>
        <p:nvSpPr>
          <p:cNvPr id="28" name="TextBox 27"/>
          <p:cNvSpPr txBox="1"/>
          <p:nvPr/>
        </p:nvSpPr>
        <p:spPr>
          <a:xfrm>
            <a:off x="1957678" y="2977091"/>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2020</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03</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2020</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09</a:t>
            </a:r>
            <a:r>
              <a:rPr lang="zh-CN" altLang="en-US" b="1" dirty="0">
                <a:solidFill>
                  <a:schemeClr val="accent1">
                    <a:lumMod val="75000"/>
                  </a:schemeClr>
                </a:solidFill>
                <a:latin typeface="微软雅黑" pitchFamily="34" charset="-122"/>
                <a:ea typeface="微软雅黑" pitchFamily="34" charset="-122"/>
              </a:rPr>
              <a:t>月</a:t>
            </a:r>
          </a:p>
        </p:txBody>
      </p:sp>
      <p:sp>
        <p:nvSpPr>
          <p:cNvPr id="29" name="TextBox 28"/>
          <p:cNvSpPr txBox="1"/>
          <p:nvPr/>
        </p:nvSpPr>
        <p:spPr>
          <a:xfrm>
            <a:off x="3671539" y="3917484"/>
            <a:ext cx="1822028" cy="795795"/>
          </a:xfrm>
          <a:prstGeom prst="rect">
            <a:avLst/>
          </a:prstGeom>
          <a:noFill/>
        </p:spPr>
        <p:txBody>
          <a:bodyPr wrap="square" rtlCol="0">
            <a:spAutoFit/>
          </a:bodyPr>
          <a:lstStyle/>
          <a:p>
            <a:pPr>
              <a:lnSpc>
                <a:spcPct val="150000"/>
              </a:lnSpc>
            </a:pPr>
            <a:r>
              <a:rPr lang="zh-CN" altLang="en-US" sz="1600" dirty="0">
                <a:solidFill>
                  <a:srgbClr val="000000"/>
                </a:solidFill>
                <a:latin typeface="华文新魏" pitchFamily="2" charset="-122"/>
                <a:ea typeface="华文新魏" pitchFamily="2" charset="-122"/>
              </a:rPr>
              <a:t>完成研究内容第</a:t>
            </a:r>
            <a:r>
              <a:rPr lang="en-US" altLang="zh-CN" sz="1600" dirty="0">
                <a:solidFill>
                  <a:srgbClr val="000000"/>
                </a:solidFill>
                <a:latin typeface="华文新魏" pitchFamily="2" charset="-122"/>
                <a:ea typeface="华文新魏" pitchFamily="2" charset="-122"/>
              </a:rPr>
              <a:t>1</a:t>
            </a:r>
            <a:r>
              <a:rPr lang="zh-CN" altLang="en-US" sz="1600" dirty="0">
                <a:solidFill>
                  <a:srgbClr val="000000"/>
                </a:solidFill>
                <a:latin typeface="华文新魏" pitchFamily="2" charset="-122"/>
                <a:ea typeface="华文新魏" pitchFamily="2" charset="-122"/>
              </a:rPr>
              <a:t>部分</a:t>
            </a:r>
            <a:endParaRPr lang="zh-CN" altLang="en-US" sz="1600" dirty="0">
              <a:latin typeface="华文新魏" pitchFamily="2" charset="-122"/>
              <a:ea typeface="华文新魏" pitchFamily="2" charset="-122"/>
            </a:endParaRPr>
          </a:p>
        </p:txBody>
      </p:sp>
      <p:sp>
        <p:nvSpPr>
          <p:cNvPr id="30" name="TextBox 29"/>
          <p:cNvSpPr txBox="1"/>
          <p:nvPr/>
        </p:nvSpPr>
        <p:spPr>
          <a:xfrm>
            <a:off x="3797706" y="2977091"/>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2020</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09</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01</a:t>
            </a:r>
            <a:r>
              <a:rPr lang="zh-CN" altLang="en-US" b="1" dirty="0">
                <a:solidFill>
                  <a:schemeClr val="accent1">
                    <a:lumMod val="75000"/>
                  </a:schemeClr>
                </a:solidFill>
                <a:latin typeface="微软雅黑" pitchFamily="34" charset="-122"/>
                <a:ea typeface="微软雅黑" pitchFamily="34" charset="-122"/>
              </a:rPr>
              <a:t>月</a:t>
            </a:r>
          </a:p>
        </p:txBody>
      </p:sp>
      <p:sp>
        <p:nvSpPr>
          <p:cNvPr id="31" name="TextBox 30"/>
          <p:cNvSpPr txBox="1"/>
          <p:nvPr/>
        </p:nvSpPr>
        <p:spPr>
          <a:xfrm>
            <a:off x="5499793" y="3917484"/>
            <a:ext cx="1822028" cy="795795"/>
          </a:xfrm>
          <a:prstGeom prst="rect">
            <a:avLst/>
          </a:prstGeom>
          <a:noFill/>
        </p:spPr>
        <p:txBody>
          <a:bodyPr wrap="square" rtlCol="0">
            <a:spAutoFit/>
          </a:bodyPr>
          <a:lstStyle/>
          <a:p>
            <a:pPr>
              <a:lnSpc>
                <a:spcPct val="150000"/>
              </a:lnSpc>
            </a:pPr>
            <a:r>
              <a:rPr lang="zh-CN" altLang="en-US" sz="1600" dirty="0">
                <a:solidFill>
                  <a:srgbClr val="000000"/>
                </a:solidFill>
                <a:latin typeface="华文新魏" pitchFamily="2" charset="-122"/>
                <a:ea typeface="华文新魏" pitchFamily="2" charset="-122"/>
              </a:rPr>
              <a:t>完成研究内容第</a:t>
            </a:r>
            <a:r>
              <a:rPr lang="en-US" altLang="zh-CN" sz="1600" dirty="0">
                <a:solidFill>
                  <a:srgbClr val="000000"/>
                </a:solidFill>
                <a:latin typeface="华文新魏" pitchFamily="2" charset="-122"/>
                <a:ea typeface="华文新魏" pitchFamily="2" charset="-122"/>
              </a:rPr>
              <a:t>2</a:t>
            </a:r>
            <a:r>
              <a:rPr lang="zh-CN" altLang="en-US" sz="1600" dirty="0">
                <a:solidFill>
                  <a:srgbClr val="000000"/>
                </a:solidFill>
                <a:latin typeface="华文新魏" pitchFamily="2" charset="-122"/>
                <a:ea typeface="华文新魏" pitchFamily="2" charset="-122"/>
              </a:rPr>
              <a:t>部分</a:t>
            </a:r>
          </a:p>
        </p:txBody>
      </p:sp>
      <p:sp>
        <p:nvSpPr>
          <p:cNvPr id="32" name="TextBox 31"/>
          <p:cNvSpPr txBox="1"/>
          <p:nvPr/>
        </p:nvSpPr>
        <p:spPr>
          <a:xfrm>
            <a:off x="5590505" y="2970825"/>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01</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04</a:t>
            </a:r>
            <a:r>
              <a:rPr lang="zh-CN" altLang="en-US" b="1" dirty="0">
                <a:solidFill>
                  <a:schemeClr val="accent1">
                    <a:lumMod val="75000"/>
                  </a:schemeClr>
                </a:solidFill>
                <a:latin typeface="微软雅黑" pitchFamily="34" charset="-122"/>
                <a:ea typeface="微软雅黑" pitchFamily="34" charset="-122"/>
              </a:rPr>
              <a:t>月</a:t>
            </a:r>
          </a:p>
        </p:txBody>
      </p:sp>
      <p:sp>
        <p:nvSpPr>
          <p:cNvPr id="33" name="TextBox 32"/>
          <p:cNvSpPr txBox="1"/>
          <p:nvPr/>
        </p:nvSpPr>
        <p:spPr>
          <a:xfrm>
            <a:off x="7081199" y="3913084"/>
            <a:ext cx="1822028" cy="795795"/>
          </a:xfrm>
          <a:prstGeom prst="rect">
            <a:avLst/>
          </a:prstGeom>
          <a:noFill/>
        </p:spPr>
        <p:txBody>
          <a:bodyPr wrap="square" rtlCol="0">
            <a:spAutoFit/>
          </a:bodyPr>
          <a:lstStyle/>
          <a:p>
            <a:pPr algn="ctr">
              <a:lnSpc>
                <a:spcPct val="150000"/>
              </a:lnSpc>
              <a:defRPr/>
            </a:pPr>
            <a:r>
              <a:rPr lang="zh-CN" altLang="en-US" sz="1600" dirty="0">
                <a:solidFill>
                  <a:srgbClr val="000000"/>
                </a:solidFill>
                <a:latin typeface="华文新魏" pitchFamily="2" charset="-122"/>
                <a:ea typeface="华文新魏" pitchFamily="2" charset="-122"/>
              </a:rPr>
              <a:t>完成研究内容第</a:t>
            </a:r>
            <a:r>
              <a:rPr lang="en-US" altLang="zh-CN" sz="1600" dirty="0">
                <a:solidFill>
                  <a:srgbClr val="000000"/>
                </a:solidFill>
                <a:latin typeface="华文新魏" pitchFamily="2" charset="-122"/>
                <a:ea typeface="华文新魏" pitchFamily="2" charset="-122"/>
              </a:rPr>
              <a:t>3</a:t>
            </a:r>
            <a:r>
              <a:rPr lang="zh-CN" altLang="en-US" sz="1600" dirty="0">
                <a:solidFill>
                  <a:srgbClr val="000000"/>
                </a:solidFill>
                <a:latin typeface="华文新魏" pitchFamily="2" charset="-122"/>
                <a:ea typeface="华文新魏" pitchFamily="2" charset="-122"/>
              </a:rPr>
              <a:t>部分</a:t>
            </a:r>
          </a:p>
        </p:txBody>
      </p:sp>
      <p:sp>
        <p:nvSpPr>
          <p:cNvPr id="34" name="TextBox 33"/>
          <p:cNvSpPr txBox="1"/>
          <p:nvPr/>
        </p:nvSpPr>
        <p:spPr>
          <a:xfrm>
            <a:off x="7299903" y="2966425"/>
            <a:ext cx="1603324"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04</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07</a:t>
            </a:r>
            <a:r>
              <a:rPr lang="zh-CN" altLang="en-US" b="1" dirty="0">
                <a:solidFill>
                  <a:schemeClr val="accent1">
                    <a:lumMod val="75000"/>
                  </a:schemeClr>
                </a:solidFill>
                <a:latin typeface="微软雅黑" pitchFamily="34" charset="-122"/>
                <a:ea typeface="微软雅黑" pitchFamily="34" charset="-122"/>
              </a:rPr>
              <a:t>月</a:t>
            </a:r>
          </a:p>
        </p:txBody>
      </p:sp>
      <p:grpSp>
        <p:nvGrpSpPr>
          <p:cNvPr id="35" name="组合 34">
            <a:extLst>
              <a:ext uri="{FF2B5EF4-FFF2-40B4-BE49-F238E27FC236}">
                <a16:creationId xmlns:a16="http://schemas.microsoft.com/office/drawing/2014/main" id="{4F9D04AD-C09E-409A-9FB5-A994D466A274}"/>
              </a:ext>
            </a:extLst>
          </p:cNvPr>
          <p:cNvGrpSpPr/>
          <p:nvPr/>
        </p:nvGrpSpPr>
        <p:grpSpPr>
          <a:xfrm>
            <a:off x="9565888" y="1870645"/>
            <a:ext cx="954000" cy="976427"/>
            <a:chOff x="1691680" y="4756829"/>
            <a:chExt cx="954000" cy="976427"/>
          </a:xfrm>
        </p:grpSpPr>
        <p:sp>
          <p:nvSpPr>
            <p:cNvPr id="36" name="矩形 35">
              <a:extLst>
                <a:ext uri="{FF2B5EF4-FFF2-40B4-BE49-F238E27FC236}">
                  <a16:creationId xmlns:a16="http://schemas.microsoft.com/office/drawing/2014/main" id="{3BE5726B-6CD1-460C-BFA5-25E64C3917D3}"/>
                </a:ext>
              </a:extLst>
            </p:cNvPr>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A96F69C-8D30-465A-ABA5-AF99A74EADE3}"/>
                </a:ext>
              </a:extLst>
            </p:cNvPr>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a:extLst>
                <a:ext uri="{FF2B5EF4-FFF2-40B4-BE49-F238E27FC236}">
                  <a16:creationId xmlns:a16="http://schemas.microsoft.com/office/drawing/2014/main" id="{54527427-E623-4DD0-834A-A9000AAAC4B0}"/>
                </a:ext>
              </a:extLst>
            </p:cNvPr>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35222599-0439-4008-8316-B2ED2F19BE3C}"/>
                </a:ext>
              </a:extLst>
            </p:cNvPr>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5</a:t>
              </a:r>
              <a:endParaRPr lang="zh-CN" altLang="en-US" dirty="0">
                <a:solidFill>
                  <a:schemeClr val="accent1">
                    <a:lumMod val="75000"/>
                  </a:schemeClr>
                </a:solidFill>
                <a:latin typeface="Arial" pitchFamily="34" charset="0"/>
                <a:cs typeface="Arial" pitchFamily="34" charset="0"/>
              </a:endParaRPr>
            </a:p>
          </p:txBody>
        </p:sp>
      </p:grpSp>
      <p:sp>
        <p:nvSpPr>
          <p:cNvPr id="40" name="TextBox 33">
            <a:extLst>
              <a:ext uri="{FF2B5EF4-FFF2-40B4-BE49-F238E27FC236}">
                <a16:creationId xmlns:a16="http://schemas.microsoft.com/office/drawing/2014/main" id="{F5249088-544E-454E-BC03-3673277D0680}"/>
              </a:ext>
            </a:extLst>
          </p:cNvPr>
          <p:cNvSpPr txBox="1"/>
          <p:nvPr/>
        </p:nvSpPr>
        <p:spPr>
          <a:xfrm>
            <a:off x="9092702" y="2962415"/>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08</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12</a:t>
            </a:r>
            <a:r>
              <a:rPr lang="zh-CN" altLang="en-US" b="1" dirty="0">
                <a:solidFill>
                  <a:schemeClr val="accent1">
                    <a:lumMod val="75000"/>
                  </a:schemeClr>
                </a:solidFill>
                <a:latin typeface="微软雅黑" pitchFamily="34" charset="-122"/>
                <a:ea typeface="微软雅黑" pitchFamily="34" charset="-122"/>
              </a:rPr>
              <a:t>月</a:t>
            </a:r>
          </a:p>
        </p:txBody>
      </p:sp>
      <p:sp>
        <p:nvSpPr>
          <p:cNvPr id="42" name="TextBox 32">
            <a:extLst>
              <a:ext uri="{FF2B5EF4-FFF2-40B4-BE49-F238E27FC236}">
                <a16:creationId xmlns:a16="http://schemas.microsoft.com/office/drawing/2014/main" id="{30C1A03E-750F-4AF3-848F-F5778C802729}"/>
              </a:ext>
            </a:extLst>
          </p:cNvPr>
          <p:cNvSpPr txBox="1"/>
          <p:nvPr/>
        </p:nvSpPr>
        <p:spPr>
          <a:xfrm>
            <a:off x="9014914" y="3988637"/>
            <a:ext cx="1822028" cy="426463"/>
          </a:xfrm>
          <a:prstGeom prst="rect">
            <a:avLst/>
          </a:prstGeom>
          <a:noFill/>
        </p:spPr>
        <p:txBody>
          <a:bodyPr wrap="square" rtlCol="0">
            <a:spAutoFit/>
          </a:bodyPr>
          <a:lstStyle/>
          <a:p>
            <a:pPr algn="ctr">
              <a:lnSpc>
                <a:spcPct val="150000"/>
              </a:lnSpc>
              <a:defRPr/>
            </a:pPr>
            <a:r>
              <a:rPr lang="zh-CN" altLang="en-US" sz="1600" dirty="0">
                <a:solidFill>
                  <a:srgbClr val="000000"/>
                </a:solidFill>
                <a:latin typeface="华文新魏" pitchFamily="2" charset="-122"/>
                <a:ea typeface="华文新魏" pitchFamily="2" charset="-122"/>
              </a:rPr>
              <a:t>撰写硕士毕业论文</a:t>
            </a:r>
          </a:p>
        </p:txBody>
      </p:sp>
    </p:spTree>
    <p:extLst>
      <p:ext uri="{BB962C8B-B14F-4D97-AF65-F5344CB8AC3E}">
        <p14:creationId xmlns:p14="http://schemas.microsoft.com/office/powerpoint/2010/main" val="4249489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36B2B994-3656-4C70-BA16-F95D402BC9DA}"/>
              </a:ext>
            </a:extLst>
          </p:cNvPr>
          <p:cNvGraphicFramePr>
            <a:graphicFrameLocks noGrp="1"/>
          </p:cNvGraphicFramePr>
          <p:nvPr>
            <p:extLst>
              <p:ext uri="{D42A27DB-BD31-4B8C-83A1-F6EECF244321}">
                <p14:modId xmlns:p14="http://schemas.microsoft.com/office/powerpoint/2010/main" val="626802214"/>
              </p:ext>
            </p:extLst>
          </p:nvPr>
        </p:nvGraphicFramePr>
        <p:xfrm>
          <a:off x="1559496" y="692696"/>
          <a:ext cx="7632848" cy="662400"/>
        </p:xfrm>
        <a:graphic>
          <a:graphicData uri="http://schemas.openxmlformats.org/drawingml/2006/table">
            <a:tbl>
              <a:tblPr firstRow="1" bandRow="1">
                <a:tableStyleId>{5C22544A-7EE6-4342-B048-85BDC9FD1C3A}</a:tableStyleId>
              </a:tblPr>
              <a:tblGrid>
                <a:gridCol w="2376264">
                  <a:extLst>
                    <a:ext uri="{9D8B030D-6E8A-4147-A177-3AD203B41FA5}">
                      <a16:colId xmlns:a16="http://schemas.microsoft.com/office/drawing/2014/main" val="20001"/>
                    </a:ext>
                  </a:extLst>
                </a:gridCol>
                <a:gridCol w="1656184">
                  <a:extLst>
                    <a:ext uri="{9D8B030D-6E8A-4147-A177-3AD203B41FA5}">
                      <a16:colId xmlns:a16="http://schemas.microsoft.com/office/drawing/2014/main" val="20002"/>
                    </a:ext>
                  </a:extLst>
                </a:gridCol>
                <a:gridCol w="1692188">
                  <a:extLst>
                    <a:ext uri="{9D8B030D-6E8A-4147-A177-3AD203B41FA5}">
                      <a16:colId xmlns:a16="http://schemas.microsoft.com/office/drawing/2014/main" val="20003"/>
                    </a:ext>
                  </a:extLst>
                </a:gridCol>
                <a:gridCol w="1908212">
                  <a:extLst>
                    <a:ext uri="{9D8B030D-6E8A-4147-A177-3AD203B41FA5}">
                      <a16:colId xmlns:a16="http://schemas.microsoft.com/office/drawing/2014/main" val="710149983"/>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论文结构</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bg1"/>
                          </a:solidFill>
                          <a:latin typeface="微软雅黑" pitchFamily="34" charset="-122"/>
                          <a:ea typeface="微软雅黑" pitchFamily="34" charset="-122"/>
                        </a:rPr>
                        <a:t>研究进展</a:t>
                      </a:r>
                    </a:p>
                  </a:txBody>
                  <a:tcPr anchor="ctr">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76092"/>
                    </a:solid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8" name="文本框 7">
            <a:extLst>
              <a:ext uri="{FF2B5EF4-FFF2-40B4-BE49-F238E27FC236}">
                <a16:creationId xmlns:a16="http://schemas.microsoft.com/office/drawing/2014/main" id="{05470D76-5FA8-4B34-BFB1-74BE42556464}"/>
              </a:ext>
            </a:extLst>
          </p:cNvPr>
          <p:cNvSpPr txBox="1"/>
          <p:nvPr/>
        </p:nvSpPr>
        <p:spPr>
          <a:xfrm>
            <a:off x="1847528" y="1988840"/>
            <a:ext cx="6156960" cy="1680140"/>
          </a:xfrm>
          <a:prstGeom prst="rect">
            <a:avLst/>
          </a:prstGeom>
          <a:noFill/>
        </p:spPr>
        <p:txBody>
          <a:bodyPr wrap="square">
            <a:spAutoFit/>
          </a:bodyPr>
          <a:lstStyle/>
          <a:p>
            <a:pPr marL="285750" indent="-285750">
              <a:lnSpc>
                <a:spcPct val="200000"/>
              </a:lnSpc>
              <a:buFont typeface="Wingdings" panose="05000000000000000000" pitchFamily="2" charset="2"/>
              <a:buChar char="p"/>
            </a:pPr>
            <a:r>
              <a:rPr lang="zh-CN" altLang="en-US" sz="1800" dirty="0">
                <a:solidFill>
                  <a:srgbClr val="000000"/>
                </a:solidFill>
                <a:latin typeface="华文新魏" pitchFamily="2" charset="-122"/>
                <a:ea typeface="华文新魏" pitchFamily="2" charset="-122"/>
              </a:rPr>
              <a:t>查阅资料、调研、可行性研究</a:t>
            </a:r>
            <a:r>
              <a:rPr lang="en-US" altLang="zh-CN" sz="1800" dirty="0">
                <a:solidFill>
                  <a:srgbClr val="000000"/>
                </a:solidFill>
                <a:latin typeface="华文新魏" pitchFamily="2" charset="-122"/>
                <a:ea typeface="华文新魏" pitchFamily="2" charset="-122"/>
              </a:rPr>
              <a:t>(</a:t>
            </a:r>
            <a:r>
              <a:rPr lang="zh-CN" altLang="en-US" sz="1800" dirty="0">
                <a:solidFill>
                  <a:srgbClr val="FF0000"/>
                </a:solidFill>
                <a:latin typeface="华文新魏" pitchFamily="2" charset="-122"/>
                <a:ea typeface="华文新魏" pitchFamily="2" charset="-122"/>
              </a:rPr>
              <a:t>已完成</a:t>
            </a:r>
            <a:r>
              <a:rPr lang="zh-CN" altLang="en-US" sz="1800" dirty="0">
                <a:solidFill>
                  <a:srgbClr val="000000"/>
                </a:solidFill>
                <a:latin typeface="华文新魏" pitchFamily="2" charset="-122"/>
                <a:ea typeface="华文新魏" pitchFamily="2" charset="-122"/>
              </a:rPr>
              <a:t>）</a:t>
            </a:r>
            <a:endParaRPr lang="en-US" altLang="zh-CN" sz="1800" dirty="0">
              <a:solidFill>
                <a:srgbClr val="000000"/>
              </a:solidFill>
              <a:latin typeface="华文新魏" pitchFamily="2" charset="-122"/>
              <a:ea typeface="华文新魏" pitchFamily="2" charset="-122"/>
            </a:endParaRPr>
          </a:p>
          <a:p>
            <a:pPr marL="285750" indent="-285750">
              <a:lnSpc>
                <a:spcPct val="200000"/>
              </a:lnSpc>
              <a:buFont typeface="Wingdings" panose="05000000000000000000" pitchFamily="2" charset="2"/>
              <a:buChar char="p"/>
            </a:pPr>
            <a:r>
              <a:rPr lang="zh-CN" altLang="en-US" sz="1800" dirty="0">
                <a:solidFill>
                  <a:srgbClr val="000000"/>
                </a:solidFill>
                <a:latin typeface="华文新魏" pitchFamily="2" charset="-122"/>
                <a:ea typeface="华文新魏" pitchFamily="2" charset="-122"/>
              </a:rPr>
              <a:t>完成研究内容第</a:t>
            </a:r>
            <a:r>
              <a:rPr lang="en-US" altLang="zh-CN" sz="1800" dirty="0">
                <a:solidFill>
                  <a:srgbClr val="000000"/>
                </a:solidFill>
                <a:latin typeface="华文新魏" pitchFamily="2" charset="-122"/>
                <a:ea typeface="华文新魏" pitchFamily="2" charset="-122"/>
              </a:rPr>
              <a:t>1</a:t>
            </a:r>
            <a:r>
              <a:rPr lang="zh-CN" altLang="en-US" sz="1800" dirty="0">
                <a:solidFill>
                  <a:srgbClr val="000000"/>
                </a:solidFill>
                <a:latin typeface="华文新魏" pitchFamily="2" charset="-122"/>
                <a:ea typeface="华文新魏" pitchFamily="2" charset="-122"/>
              </a:rPr>
              <a:t>部分</a:t>
            </a:r>
            <a:r>
              <a:rPr lang="en-US" altLang="zh-CN" sz="1800" dirty="0">
                <a:solidFill>
                  <a:srgbClr val="000000"/>
                </a:solidFill>
                <a:latin typeface="华文新魏" pitchFamily="2" charset="-122"/>
                <a:ea typeface="华文新魏" pitchFamily="2" charset="-122"/>
              </a:rPr>
              <a:t>(</a:t>
            </a:r>
            <a:r>
              <a:rPr lang="zh-CN" altLang="en-US" sz="1800" dirty="0">
                <a:solidFill>
                  <a:srgbClr val="FF0000"/>
                </a:solidFill>
                <a:latin typeface="华文新魏" pitchFamily="2" charset="-122"/>
                <a:ea typeface="华文新魏" pitchFamily="2" charset="-122"/>
              </a:rPr>
              <a:t>已完成</a:t>
            </a:r>
            <a:r>
              <a:rPr lang="zh-CN" altLang="en-US" sz="1800" dirty="0">
                <a:solidFill>
                  <a:srgbClr val="000000"/>
                </a:solidFill>
                <a:latin typeface="华文新魏" pitchFamily="2" charset="-122"/>
                <a:ea typeface="华文新魏" pitchFamily="2" charset="-122"/>
              </a:rPr>
              <a:t>）</a:t>
            </a:r>
            <a:endParaRPr lang="zh-CN" altLang="en-US" sz="1800" dirty="0">
              <a:latin typeface="华文新魏" pitchFamily="2" charset="-122"/>
              <a:ea typeface="华文新魏" pitchFamily="2" charset="-122"/>
            </a:endParaRPr>
          </a:p>
          <a:p>
            <a:pPr marL="285750" indent="-285750">
              <a:lnSpc>
                <a:spcPct val="200000"/>
              </a:lnSpc>
              <a:buFont typeface="Wingdings" panose="05000000000000000000" pitchFamily="2" charset="2"/>
              <a:buChar char="p"/>
            </a:pPr>
            <a:r>
              <a:rPr lang="zh-CN" altLang="en-US" dirty="0">
                <a:solidFill>
                  <a:srgbClr val="000000"/>
                </a:solidFill>
                <a:latin typeface="华文新魏" pitchFamily="2" charset="-122"/>
                <a:ea typeface="华文新魏" pitchFamily="2" charset="-122"/>
              </a:rPr>
              <a:t>专利和小论文撰写（</a:t>
            </a:r>
            <a:r>
              <a:rPr lang="zh-CN" altLang="en-US" dirty="0">
                <a:solidFill>
                  <a:srgbClr val="FF0000"/>
                </a:solidFill>
                <a:latin typeface="华文新魏" pitchFamily="2" charset="-122"/>
                <a:ea typeface="华文新魏" pitchFamily="2" charset="-122"/>
              </a:rPr>
              <a:t>进行中</a:t>
            </a:r>
            <a:r>
              <a:rPr lang="zh-CN" altLang="en-US" b="1" dirty="0">
                <a:solidFill>
                  <a:srgbClr val="000000"/>
                </a:solidFill>
                <a:latin typeface="华文新魏" pitchFamily="2" charset="-122"/>
                <a:ea typeface="华文新魏" pitchFamily="2" charset="-122"/>
              </a:rPr>
              <a:t>）</a:t>
            </a:r>
            <a:endParaRPr lang="en-US" altLang="zh-CN" sz="1800" dirty="0">
              <a:solidFill>
                <a:srgbClr val="FF0000"/>
              </a:solidFill>
              <a:latin typeface="华文新魏" pitchFamily="2" charset="-122"/>
              <a:ea typeface="华文新魏" pitchFamily="2" charset="-122"/>
            </a:endParaRPr>
          </a:p>
        </p:txBody>
      </p:sp>
    </p:spTree>
    <p:extLst>
      <p:ext uri="{BB962C8B-B14F-4D97-AF65-F5344CB8AC3E}">
        <p14:creationId xmlns:p14="http://schemas.microsoft.com/office/powerpoint/2010/main" val="875391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C96D0A2-FA00-4DDD-9960-33509152DFC1}"/>
              </a:ext>
            </a:extLst>
          </p:cNvPr>
          <p:cNvSpPr/>
          <p:nvPr/>
        </p:nvSpPr>
        <p:spPr>
          <a:xfrm>
            <a:off x="3953042" y="2276872"/>
            <a:ext cx="4654608" cy="1107996"/>
          </a:xfrm>
          <a:prstGeom prst="rect">
            <a:avLst/>
          </a:prstGeom>
          <a:noFill/>
        </p:spPr>
        <p:txBody>
          <a:bodyPr wrap="none" lIns="91440" tIns="45720" rIns="91440" bIns="45720">
            <a:spAutoFit/>
          </a:bodyPr>
          <a:lstStyle/>
          <a:p>
            <a:pPr algn="ctr"/>
            <a:r>
              <a:rPr lang="en-US" altLang="zh-CN" sz="6600" b="1" cap="none" spc="0" dirty="0">
                <a:ln w="9525">
                  <a:solidFill>
                    <a:schemeClr val="bg1"/>
                  </a:solidFill>
                  <a:prstDash val="solid"/>
                </a:ln>
                <a:solidFill>
                  <a:srgbClr val="376092"/>
                </a:solidFill>
                <a:effectLst>
                  <a:outerShdw blurRad="12700" dist="38100" dir="2700000" algn="tl" rotWithShape="0">
                    <a:schemeClr val="accent5">
                      <a:lumMod val="60000"/>
                      <a:lumOff val="40000"/>
                    </a:schemeClr>
                  </a:outerShdw>
                </a:effectLst>
              </a:rPr>
              <a:t>Thank You</a:t>
            </a:r>
            <a:r>
              <a:rPr lang="zh-CN" altLang="en-US" sz="6600" b="1" cap="none" spc="0" dirty="0">
                <a:ln w="9525">
                  <a:solidFill>
                    <a:schemeClr val="bg1"/>
                  </a:solidFill>
                  <a:prstDash val="solid"/>
                </a:ln>
                <a:solidFill>
                  <a:srgbClr val="376092"/>
                </a:solidFill>
                <a:effectLst>
                  <a:outerShdw blurRad="12700" dist="38100" dir="2700000" algn="tl" rotWithShape="0">
                    <a:schemeClr val="accent5">
                      <a:lumMod val="60000"/>
                      <a:lumOff val="40000"/>
                    </a:schemeClr>
                  </a:outerShdw>
                </a:effectLst>
              </a:rPr>
              <a:t>！</a:t>
            </a:r>
          </a:p>
        </p:txBody>
      </p:sp>
    </p:spTree>
    <p:extLst>
      <p:ext uri="{BB962C8B-B14F-4D97-AF65-F5344CB8AC3E}">
        <p14:creationId xmlns:p14="http://schemas.microsoft.com/office/powerpoint/2010/main" val="2371240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2" descr="Buckyballs.jpg">
            <a:extLst>
              <a:ext uri="{FF2B5EF4-FFF2-40B4-BE49-F238E27FC236}">
                <a16:creationId xmlns:a16="http://schemas.microsoft.com/office/drawing/2014/main" id="{586D4F9C-7011-41B7-AE24-72787103F89D}"/>
              </a:ext>
            </a:extLst>
          </p:cNvPr>
          <p:cNvPicPr>
            <a:picLocks/>
          </p:cNvPicPr>
          <p:nvPr/>
        </p:nvPicPr>
        <p:blipFill>
          <a:blip r:embed="rId2" cstate="print"/>
          <a:stretch>
            <a:fillRect/>
          </a:stretch>
        </p:blipFill>
        <p:spPr>
          <a:xfrm>
            <a:off x="695400" y="3501661"/>
            <a:ext cx="3240000" cy="2520000"/>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2923F4F4-8D08-4131-AD74-C39EF04144A5}"/>
              </a:ext>
            </a:extLst>
          </p:cNvPr>
          <p:cNvPicPr>
            <a:picLocks/>
          </p:cNvPicPr>
          <p:nvPr/>
        </p:nvPicPr>
        <p:blipFill>
          <a:blip r:embed="rId3"/>
          <a:stretch>
            <a:fillRect/>
          </a:stretch>
        </p:blipFill>
        <p:spPr>
          <a:xfrm>
            <a:off x="4728626" y="3501661"/>
            <a:ext cx="3240000" cy="2520000"/>
          </a:xfrm>
          <a:prstGeom prst="rect">
            <a:avLst/>
          </a:prstGeom>
          <a:ln>
            <a:noFill/>
          </a:ln>
          <a:effectLst>
            <a:outerShdw blurRad="292100" dist="139700" dir="2700000" algn="tl" rotWithShape="0">
              <a:srgbClr val="333333">
                <a:alpha val="65000"/>
              </a:srgbClr>
            </a:outerShdw>
          </a:effectLst>
        </p:spPr>
      </p:pic>
      <p:pic>
        <p:nvPicPr>
          <p:cNvPr id="15" name="Picture 25" descr="galaxies.jpg">
            <a:extLst>
              <a:ext uri="{FF2B5EF4-FFF2-40B4-BE49-F238E27FC236}">
                <a16:creationId xmlns:a16="http://schemas.microsoft.com/office/drawing/2014/main" id="{9E4DFA08-98A6-4743-A091-C10A361737C2}"/>
              </a:ext>
            </a:extLst>
          </p:cNvPr>
          <p:cNvPicPr>
            <a:picLocks/>
          </p:cNvPicPr>
          <p:nvPr/>
        </p:nvPicPr>
        <p:blipFill>
          <a:blip r:embed="rId4"/>
          <a:srcRect r="18898"/>
          <a:stretch>
            <a:fillRect/>
          </a:stretch>
        </p:blipFill>
        <p:spPr>
          <a:xfrm>
            <a:off x="8761852" y="3472250"/>
            <a:ext cx="3240000" cy="2520000"/>
          </a:xfrm>
          <a:prstGeom prst="rect">
            <a:avLst/>
          </a:prstGeom>
          <a:ln>
            <a:noFill/>
          </a:ln>
          <a:effectLst>
            <a:outerShdw blurRad="292100" dist="139700" dir="2700000" algn="tl" rotWithShape="0">
              <a:srgbClr val="333333">
                <a:alpha val="65000"/>
              </a:srgbClr>
            </a:outerShdw>
          </a:effectLst>
        </p:spPr>
      </p:pic>
      <p:sp>
        <p:nvSpPr>
          <p:cNvPr id="16" name="文本框 15">
            <a:extLst>
              <a:ext uri="{FF2B5EF4-FFF2-40B4-BE49-F238E27FC236}">
                <a16:creationId xmlns:a16="http://schemas.microsoft.com/office/drawing/2014/main" id="{5629D705-9A8B-45D8-BC6F-671D3E9092DF}"/>
              </a:ext>
            </a:extLst>
          </p:cNvPr>
          <p:cNvSpPr txBox="1"/>
          <p:nvPr/>
        </p:nvSpPr>
        <p:spPr>
          <a:xfrm>
            <a:off x="1199456" y="1899001"/>
            <a:ext cx="7461218" cy="1015663"/>
          </a:xfrm>
          <a:prstGeom prst="rect">
            <a:avLst/>
          </a:prstGeom>
          <a:noFill/>
        </p:spPr>
        <p:txBody>
          <a:bodyPr wrap="square">
            <a:spAutoFit/>
          </a:bodyPr>
          <a:lstStyle/>
          <a:p>
            <a:r>
              <a:rPr lang="en-US" altLang="zh-CN" dirty="0">
                <a:sym typeface="+mn-ea"/>
              </a:rPr>
              <a:t>        </a:t>
            </a:r>
            <a:r>
              <a:rPr lang="zh-CN" altLang="en-US" sz="2000" dirty="0">
                <a:sym typeface="+mn-ea"/>
              </a:rPr>
              <a:t>自然界中</a:t>
            </a:r>
            <a:r>
              <a:rPr lang="zh-CN" altLang="zh-CN" sz="2000" dirty="0">
                <a:sym typeface="+mn-ea"/>
              </a:rPr>
              <a:t>许多现象</a:t>
            </a:r>
            <a:r>
              <a:rPr lang="zh-CN" altLang="en-US" sz="2000" dirty="0">
                <a:sym typeface="+mn-ea"/>
              </a:rPr>
              <a:t>我们</a:t>
            </a:r>
            <a:r>
              <a:rPr lang="zh-CN" altLang="zh-CN" sz="2000" dirty="0">
                <a:sym typeface="+mn-ea"/>
              </a:rPr>
              <a:t>都可以用点模式的形式</a:t>
            </a:r>
            <a:r>
              <a:rPr lang="zh-CN" altLang="en-US" sz="2000" dirty="0">
                <a:sym typeface="+mn-ea"/>
              </a:rPr>
              <a:t>描述</a:t>
            </a:r>
            <a:r>
              <a:rPr lang="zh-CN" altLang="zh-CN" sz="2000" dirty="0">
                <a:sym typeface="+mn-ea"/>
              </a:rPr>
              <a:t>，比如</a:t>
            </a:r>
            <a:r>
              <a:rPr lang="zh-CN" altLang="en-US" sz="2000" dirty="0">
                <a:sym typeface="+mn-ea"/>
              </a:rPr>
              <a:t>药物的分子结构</a:t>
            </a:r>
            <a:r>
              <a:rPr lang="zh-CN" altLang="zh-CN" sz="2000" dirty="0">
                <a:sym typeface="+mn-ea"/>
              </a:rPr>
              <a:t>（</a:t>
            </a:r>
            <a:r>
              <a:rPr lang="zh-CN" altLang="en-US" sz="2000" dirty="0">
                <a:solidFill>
                  <a:srgbClr val="FF0000"/>
                </a:solidFill>
                <a:sym typeface="+mn-ea"/>
              </a:rPr>
              <a:t>化学</a:t>
            </a:r>
            <a:r>
              <a:rPr lang="zh-CN" altLang="zh-CN" sz="2000" dirty="0">
                <a:sym typeface="+mn-ea"/>
              </a:rPr>
              <a:t>），</a:t>
            </a:r>
            <a:r>
              <a:rPr lang="zh-CN" altLang="en-US" sz="2000" dirty="0">
                <a:sym typeface="+mn-ea"/>
              </a:rPr>
              <a:t>城市地理布图</a:t>
            </a:r>
            <a:r>
              <a:rPr lang="zh-CN" altLang="zh-CN" sz="2000" dirty="0">
                <a:sym typeface="+mn-ea"/>
              </a:rPr>
              <a:t>（</a:t>
            </a:r>
            <a:r>
              <a:rPr lang="zh-CN" altLang="en-US" sz="2000" dirty="0">
                <a:solidFill>
                  <a:srgbClr val="FF0000"/>
                </a:solidFill>
                <a:sym typeface="+mn-ea"/>
              </a:rPr>
              <a:t>地理</a:t>
            </a:r>
            <a:r>
              <a:rPr lang="zh-CN" altLang="zh-CN" sz="2000" dirty="0">
                <a:solidFill>
                  <a:srgbClr val="FF0000"/>
                </a:solidFill>
                <a:sym typeface="+mn-ea"/>
              </a:rPr>
              <a:t>学</a:t>
            </a:r>
            <a:r>
              <a:rPr lang="zh-CN" altLang="zh-CN" sz="2000" dirty="0">
                <a:sym typeface="+mn-ea"/>
              </a:rPr>
              <a:t>），</a:t>
            </a:r>
            <a:r>
              <a:rPr lang="zh-CN" altLang="en-US" sz="2000" dirty="0">
                <a:sym typeface="+mn-ea"/>
              </a:rPr>
              <a:t>天体的空间分布</a:t>
            </a:r>
            <a:r>
              <a:rPr lang="zh-CN" altLang="zh-CN" sz="2000" dirty="0">
                <a:sym typeface="+mn-ea"/>
              </a:rPr>
              <a:t>(</a:t>
            </a:r>
            <a:r>
              <a:rPr lang="zh-CN" altLang="zh-CN" sz="2000" dirty="0">
                <a:solidFill>
                  <a:srgbClr val="FF0000"/>
                </a:solidFill>
                <a:sym typeface="+mn-ea"/>
              </a:rPr>
              <a:t>天文学</a:t>
            </a:r>
            <a:r>
              <a:rPr lang="zh-CN" altLang="zh-CN" sz="2000" dirty="0">
                <a:sym typeface="+mn-ea"/>
              </a:rPr>
              <a:t>)等</a:t>
            </a:r>
            <a:r>
              <a:rPr lang="zh-CN" altLang="en-US" sz="2000" dirty="0">
                <a:sym typeface="+mn-ea"/>
              </a:rPr>
              <a:t>。</a:t>
            </a:r>
            <a:endParaRPr lang="zh-CN" altLang="en-US" sz="1800" dirty="0"/>
          </a:p>
        </p:txBody>
      </p:sp>
      <p:sp>
        <p:nvSpPr>
          <p:cNvPr id="18" name="文本框 17">
            <a:extLst>
              <a:ext uri="{FF2B5EF4-FFF2-40B4-BE49-F238E27FC236}">
                <a16:creationId xmlns:a16="http://schemas.microsoft.com/office/drawing/2014/main" id="{321F8B95-AA8E-4D7A-8811-9444EC85DB5C}"/>
              </a:ext>
            </a:extLst>
          </p:cNvPr>
          <p:cNvSpPr txBox="1"/>
          <p:nvPr/>
        </p:nvSpPr>
        <p:spPr>
          <a:xfrm>
            <a:off x="661350" y="1359803"/>
            <a:ext cx="6159136" cy="369332"/>
          </a:xfrm>
          <a:prstGeom prst="rect">
            <a:avLst/>
          </a:prstGeom>
          <a:noFill/>
        </p:spPr>
        <p:txBody>
          <a:bodyPr wrap="square">
            <a:spAutoFit/>
          </a:bodyPr>
          <a:lstStyle/>
          <a:p>
            <a:pPr marL="355600" indent="-355600">
              <a:spcBef>
                <a:spcPct val="50000"/>
              </a:spcBef>
              <a:buClr>
                <a:srgbClr val="FF0000"/>
              </a:buClr>
              <a:buSzPct val="130000"/>
              <a:buFont typeface="Wingdings" panose="05000000000000000000" pitchFamily="2" charset="2"/>
              <a:buBlip>
                <a:blip r:embed="rId5"/>
              </a:buBlip>
              <a:tabLst>
                <a:tab pos="5137150" algn="l"/>
              </a:tabLst>
            </a:pPr>
            <a:r>
              <a:rPr lang="zh-CN" altLang="en-US" b="1" dirty="0">
                <a:solidFill>
                  <a:schemeClr val="accent2"/>
                </a:solidFill>
              </a:rPr>
              <a:t>点模式</a:t>
            </a:r>
            <a:r>
              <a:rPr lang="en-AU" altLang="zh-CN" b="1" dirty="0">
                <a:solidFill>
                  <a:schemeClr val="accent2"/>
                </a:solidFill>
              </a:rPr>
              <a:t>: </a:t>
            </a:r>
            <a:r>
              <a:rPr lang="zh-CN" altLang="en-US" b="1" dirty="0">
                <a:solidFill>
                  <a:schemeClr val="accent2"/>
                </a:solidFill>
              </a:rPr>
              <a:t>点</a:t>
            </a:r>
            <a:r>
              <a:rPr lang="en-US" altLang="zh-CN" b="1" dirty="0">
                <a:solidFill>
                  <a:schemeClr val="accent2"/>
                </a:solidFill>
              </a:rPr>
              <a:t>/</a:t>
            </a:r>
            <a:r>
              <a:rPr lang="zh-CN" altLang="en-US" b="1" dirty="0">
                <a:solidFill>
                  <a:schemeClr val="accent2"/>
                </a:solidFill>
              </a:rPr>
              <a:t>特征的集合</a:t>
            </a:r>
            <a:r>
              <a:rPr lang="en-US" altLang="zh-CN" b="1" dirty="0">
                <a:solidFill>
                  <a:schemeClr val="accent2"/>
                </a:solidFill>
              </a:rPr>
              <a:t>/</a:t>
            </a:r>
            <a:r>
              <a:rPr lang="zh-CN" altLang="en-US" b="1" dirty="0">
                <a:solidFill>
                  <a:schemeClr val="accent2"/>
                </a:solidFill>
              </a:rPr>
              <a:t>多集合</a:t>
            </a:r>
            <a:endParaRPr lang="en-AU" altLang="zh-CN" b="1" dirty="0">
              <a:solidFill>
                <a:schemeClr val="accent2"/>
              </a:solidFill>
            </a:endParaRPr>
          </a:p>
        </p:txBody>
      </p:sp>
      <p:graphicFrame>
        <p:nvGraphicFramePr>
          <p:cNvPr id="8" name="表格 7">
            <a:extLst>
              <a:ext uri="{FF2B5EF4-FFF2-40B4-BE49-F238E27FC236}">
                <a16:creationId xmlns:a16="http://schemas.microsoft.com/office/drawing/2014/main" id="{476417FA-CC28-438E-A93F-93758656857E}"/>
              </a:ext>
            </a:extLst>
          </p:cNvPr>
          <p:cNvGraphicFramePr>
            <a:graphicFrameLocks noGrp="1"/>
          </p:cNvGraphicFramePr>
          <p:nvPr>
            <p:extLst>
              <p:ext uri="{D42A27DB-BD31-4B8C-83A1-F6EECF244321}">
                <p14:modId xmlns:p14="http://schemas.microsoft.com/office/powerpoint/2010/main" val="3220220666"/>
              </p:ext>
            </p:extLst>
          </p:nvPr>
        </p:nvGraphicFramePr>
        <p:xfrm>
          <a:off x="1847528" y="548680"/>
          <a:ext cx="7560840" cy="670992"/>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tblGrid>
              <a:tr h="504055">
                <a:tc rowSpan="2">
                  <a:txBody>
                    <a:bodyPr/>
                    <a:lstStyle/>
                    <a:p>
                      <a:pPr algn="ctr"/>
                      <a:r>
                        <a:rPr lang="zh-CN" altLang="en-US" sz="1800" b="1" dirty="0">
                          <a:latin typeface="微软雅黑" pitchFamily="34" charset="-122"/>
                          <a:ea typeface="微软雅黑" pitchFamily="34" charset="-122"/>
                        </a:rPr>
                        <a:t>背景介绍及研究意义</a:t>
                      </a:r>
                      <a:endParaRPr lang="zh-CN" altLang="en-US" sz="1400" b="1" dirty="0">
                        <a:latin typeface="微软雅黑" pitchFamily="34" charset="-122"/>
                        <a:ea typeface="微软雅黑" pitchFamily="34" charset="-122"/>
                      </a:endParaRPr>
                    </a:p>
                  </a:txBody>
                  <a:tcPr anchor="ctr">
                    <a:lnL w="381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1" dirty="0">
                          <a:solidFill>
                            <a:schemeClr val="accent1">
                              <a:lumMod val="75000"/>
                            </a:schemeClr>
                          </a:solidFill>
                          <a:latin typeface="微软雅黑" pitchFamily="34" charset="-122"/>
                          <a:ea typeface="微软雅黑" pitchFamily="34" charset="-122"/>
                        </a:rPr>
                        <a:t>研究内容</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6937">
                <a:tc vMerge="1">
                  <a:txBody>
                    <a:bodyPr/>
                    <a:lstStyle/>
                    <a:p>
                      <a:pPr algn="ctr"/>
                      <a:endParaRPr lang="zh-CN" altLang="en-US" sz="1600" b="0" dirty="0">
                        <a:latin typeface="微软雅黑" pitchFamily="34" charset="-122"/>
                        <a:ea typeface="微软雅黑" pitchFamily="34" charset="-122"/>
                      </a:endParaRPr>
                    </a:p>
                  </a:txBody>
                  <a:tcPr anchor="ctr">
                    <a:lnT w="38100" cap="flat" cmpd="sng" algn="ctr">
                      <a:solidFill>
                        <a:schemeClr val="accent1">
                          <a:lumMod val="75000"/>
                        </a:schemeClr>
                      </a:solidFill>
                      <a:prstDash val="solid"/>
                      <a:round/>
                      <a:headEnd type="none" w="med" len="med"/>
                      <a:tailEnd type="none" w="med" len="med"/>
                    </a:lnT>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059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036B5A6-669B-487F-88FC-EACBDD19AC58}"/>
              </a:ext>
            </a:extLst>
          </p:cNvPr>
          <p:cNvSpPr txBox="1"/>
          <p:nvPr/>
        </p:nvSpPr>
        <p:spPr>
          <a:xfrm>
            <a:off x="661350" y="1359803"/>
            <a:ext cx="6159136" cy="369332"/>
          </a:xfrm>
          <a:prstGeom prst="rect">
            <a:avLst/>
          </a:prstGeom>
          <a:noFill/>
        </p:spPr>
        <p:txBody>
          <a:bodyPr wrap="square">
            <a:spAutoFit/>
          </a:bodyPr>
          <a:lstStyle/>
          <a:p>
            <a:pPr marL="355600" indent="-355600">
              <a:spcBef>
                <a:spcPct val="50000"/>
              </a:spcBef>
              <a:buClr>
                <a:srgbClr val="FF0000"/>
              </a:buClr>
              <a:buSzPct val="130000"/>
              <a:buFont typeface="Wingdings" panose="05000000000000000000" pitchFamily="2" charset="2"/>
              <a:buBlip>
                <a:blip r:embed="rId2"/>
              </a:buBlip>
              <a:tabLst>
                <a:tab pos="5137150" algn="l"/>
              </a:tabLst>
            </a:pPr>
            <a:r>
              <a:rPr lang="zh-CN" altLang="en-US" b="1" dirty="0">
                <a:solidFill>
                  <a:schemeClr val="accent2"/>
                </a:solidFill>
              </a:rPr>
              <a:t>点模式</a:t>
            </a:r>
            <a:r>
              <a:rPr lang="en-AU" altLang="zh-CN" b="1" dirty="0">
                <a:solidFill>
                  <a:schemeClr val="accent2"/>
                </a:solidFill>
              </a:rPr>
              <a:t>: </a:t>
            </a:r>
            <a:r>
              <a:rPr lang="zh-CN" altLang="en-US" b="1" dirty="0">
                <a:solidFill>
                  <a:schemeClr val="accent2"/>
                </a:solidFill>
              </a:rPr>
              <a:t>点</a:t>
            </a:r>
            <a:r>
              <a:rPr lang="en-US" altLang="zh-CN" b="1" dirty="0">
                <a:solidFill>
                  <a:schemeClr val="accent2"/>
                </a:solidFill>
              </a:rPr>
              <a:t>/</a:t>
            </a:r>
            <a:r>
              <a:rPr lang="zh-CN" altLang="en-US" b="1" dirty="0">
                <a:solidFill>
                  <a:schemeClr val="accent2"/>
                </a:solidFill>
              </a:rPr>
              <a:t>特征的集合</a:t>
            </a:r>
            <a:r>
              <a:rPr lang="en-US" altLang="zh-CN" b="1" dirty="0">
                <a:solidFill>
                  <a:schemeClr val="accent2"/>
                </a:solidFill>
              </a:rPr>
              <a:t>/</a:t>
            </a:r>
            <a:r>
              <a:rPr lang="zh-CN" altLang="en-US" b="1" dirty="0">
                <a:solidFill>
                  <a:schemeClr val="accent2"/>
                </a:solidFill>
              </a:rPr>
              <a:t>多集合</a:t>
            </a:r>
            <a:endParaRPr lang="en-AU" altLang="zh-CN" b="1" dirty="0">
              <a:solidFill>
                <a:schemeClr val="accent2"/>
              </a:solidFill>
            </a:endParaRPr>
          </a:p>
        </p:txBody>
      </p:sp>
      <p:sp>
        <p:nvSpPr>
          <p:cNvPr id="5" name="文本框 4">
            <a:extLst>
              <a:ext uri="{FF2B5EF4-FFF2-40B4-BE49-F238E27FC236}">
                <a16:creationId xmlns:a16="http://schemas.microsoft.com/office/drawing/2014/main" id="{380DFB42-C716-4DBE-8122-E8E5792D62E8}"/>
              </a:ext>
            </a:extLst>
          </p:cNvPr>
          <p:cNvSpPr txBox="1"/>
          <p:nvPr/>
        </p:nvSpPr>
        <p:spPr>
          <a:xfrm>
            <a:off x="1183241" y="1972020"/>
            <a:ext cx="6460052" cy="1323439"/>
          </a:xfrm>
          <a:prstGeom prst="rect">
            <a:avLst/>
          </a:prstGeom>
          <a:noFill/>
        </p:spPr>
        <p:txBody>
          <a:bodyPr wrap="square" rtlCol="0">
            <a:spAutoFit/>
          </a:bodyPr>
          <a:lstStyle/>
          <a:p>
            <a:r>
              <a:rPr lang="en-US" altLang="zh-CN" sz="2000" dirty="0"/>
              <a:t>       </a:t>
            </a:r>
            <a:r>
              <a:rPr lang="zh-CN" altLang="en-US" sz="2000" dirty="0"/>
              <a:t>而在数据科学中，点模式常常被称作“包”（多示例）。例如：图像的关键点，词袋，稀疏数据集。因此，针对点模式对象的学习算法在本质上就是基于多示例的学习算法。</a:t>
            </a:r>
            <a:endParaRPr lang="zh-CN" altLang="en-US" dirty="0"/>
          </a:p>
        </p:txBody>
      </p:sp>
      <p:pic>
        <p:nvPicPr>
          <p:cNvPr id="6" name="Picture 30">
            <a:extLst>
              <a:ext uri="{FF2B5EF4-FFF2-40B4-BE49-F238E27FC236}">
                <a16:creationId xmlns:a16="http://schemas.microsoft.com/office/drawing/2014/main" id="{091AE840-D94D-4656-B3A0-C75D60F94DE6}"/>
              </a:ext>
            </a:extLst>
          </p:cNvPr>
          <p:cNvPicPr>
            <a:picLocks noChangeAspect="1"/>
          </p:cNvPicPr>
          <p:nvPr/>
        </p:nvPicPr>
        <p:blipFill rotWithShape="1">
          <a:blip r:embed="rId3"/>
          <a:srcRect l="1027" t="1313" r="1314" b="1342"/>
          <a:stretch>
            <a:fillRect/>
          </a:stretch>
        </p:blipFill>
        <p:spPr>
          <a:xfrm>
            <a:off x="1271400" y="3941526"/>
            <a:ext cx="3141867" cy="1576480"/>
          </a:xfrm>
          <a:prstGeom prst="rect">
            <a:avLst/>
          </a:prstGeom>
        </p:spPr>
      </p:pic>
      <p:pic>
        <p:nvPicPr>
          <p:cNvPr id="7" name="Picture 36">
            <a:extLst>
              <a:ext uri="{FF2B5EF4-FFF2-40B4-BE49-F238E27FC236}">
                <a16:creationId xmlns:a16="http://schemas.microsoft.com/office/drawing/2014/main" id="{DF079A0D-9DB3-4C99-9A3C-9DD333E9B24E}"/>
              </a:ext>
            </a:extLst>
          </p:cNvPr>
          <p:cNvPicPr>
            <a:picLocks noChangeAspect="1"/>
          </p:cNvPicPr>
          <p:nvPr/>
        </p:nvPicPr>
        <p:blipFill rotWithShape="1">
          <a:blip r:embed="rId4"/>
          <a:srcRect l="930" t="1627" r="1173" b="3043"/>
          <a:stretch>
            <a:fillRect/>
          </a:stretch>
        </p:blipFill>
        <p:spPr>
          <a:xfrm>
            <a:off x="4930065" y="3941526"/>
            <a:ext cx="3267538" cy="1645817"/>
          </a:xfrm>
          <a:prstGeom prst="rect">
            <a:avLst/>
          </a:prstGeom>
        </p:spPr>
      </p:pic>
      <p:pic>
        <p:nvPicPr>
          <p:cNvPr id="8" name="Picture 45">
            <a:extLst>
              <a:ext uri="{FF2B5EF4-FFF2-40B4-BE49-F238E27FC236}">
                <a16:creationId xmlns:a16="http://schemas.microsoft.com/office/drawing/2014/main" id="{EBD99397-3405-4550-A411-06E7841C5627}"/>
              </a:ext>
            </a:extLst>
          </p:cNvPr>
          <p:cNvPicPr>
            <a:picLocks noChangeAspect="1"/>
          </p:cNvPicPr>
          <p:nvPr/>
        </p:nvPicPr>
        <p:blipFill rotWithShape="1">
          <a:blip r:embed="rId5"/>
          <a:srcRect r="2841" b="5161"/>
          <a:stretch>
            <a:fillRect/>
          </a:stretch>
        </p:blipFill>
        <p:spPr>
          <a:xfrm>
            <a:off x="8490280" y="3941526"/>
            <a:ext cx="3425914" cy="1528777"/>
          </a:xfrm>
          <a:prstGeom prst="rect">
            <a:avLst/>
          </a:prstGeom>
        </p:spPr>
      </p:pic>
      <p:sp>
        <p:nvSpPr>
          <p:cNvPr id="11" name="文本框 10">
            <a:extLst>
              <a:ext uri="{FF2B5EF4-FFF2-40B4-BE49-F238E27FC236}">
                <a16:creationId xmlns:a16="http://schemas.microsoft.com/office/drawing/2014/main" id="{C3D27EA7-5FB7-4CC6-9420-F8DE00212868}"/>
              </a:ext>
            </a:extLst>
          </p:cNvPr>
          <p:cNvSpPr txBox="1"/>
          <p:nvPr/>
        </p:nvSpPr>
        <p:spPr>
          <a:xfrm>
            <a:off x="1869425" y="5536014"/>
            <a:ext cx="1592204" cy="369332"/>
          </a:xfrm>
          <a:prstGeom prst="rect">
            <a:avLst/>
          </a:prstGeom>
          <a:noFill/>
        </p:spPr>
        <p:txBody>
          <a:bodyPr wrap="square">
            <a:spAutoFit/>
          </a:bodyPr>
          <a:lstStyle/>
          <a:p>
            <a:pPr marL="349250" indent="-349250">
              <a:spcBef>
                <a:spcPts val="600"/>
              </a:spcBef>
              <a:buClr>
                <a:srgbClr val="FF0000"/>
              </a:buClr>
              <a:buSzPct val="130000"/>
              <a:defRPr/>
            </a:pPr>
            <a:r>
              <a:rPr lang="en-AU" altLang="zh-CN" sz="1800" dirty="0">
                <a:solidFill>
                  <a:schemeClr val="accent2"/>
                </a:solidFill>
                <a:latin typeface="+mn-lt"/>
              </a:rPr>
              <a:t>SIFT key points</a:t>
            </a:r>
            <a:endParaRPr lang="en-AU" altLang="zh-CN" dirty="0">
              <a:solidFill>
                <a:schemeClr val="accent2"/>
              </a:solidFill>
              <a:latin typeface="+mn-lt"/>
            </a:endParaRPr>
          </a:p>
        </p:txBody>
      </p:sp>
      <p:sp>
        <p:nvSpPr>
          <p:cNvPr id="12" name="文本框 11">
            <a:extLst>
              <a:ext uri="{FF2B5EF4-FFF2-40B4-BE49-F238E27FC236}">
                <a16:creationId xmlns:a16="http://schemas.microsoft.com/office/drawing/2014/main" id="{E7574E83-A725-4C22-918B-773F1510FE53}"/>
              </a:ext>
            </a:extLst>
          </p:cNvPr>
          <p:cNvSpPr txBox="1"/>
          <p:nvPr/>
        </p:nvSpPr>
        <p:spPr>
          <a:xfrm>
            <a:off x="5811973" y="5587343"/>
            <a:ext cx="1503722" cy="369332"/>
          </a:xfrm>
          <a:prstGeom prst="rect">
            <a:avLst/>
          </a:prstGeom>
          <a:noFill/>
        </p:spPr>
        <p:txBody>
          <a:bodyPr wrap="square">
            <a:spAutoFit/>
          </a:bodyPr>
          <a:lstStyle/>
          <a:p>
            <a:pPr marL="349250" indent="-349250">
              <a:spcBef>
                <a:spcPts val="600"/>
              </a:spcBef>
              <a:buClr>
                <a:srgbClr val="FF0000"/>
              </a:buClr>
              <a:buSzPct val="130000"/>
              <a:defRPr/>
            </a:pPr>
            <a:r>
              <a:rPr lang="en-AU" altLang="zh-CN" sz="1800" dirty="0">
                <a:solidFill>
                  <a:schemeClr val="accent2"/>
                </a:solidFill>
                <a:latin typeface="+mn-lt"/>
              </a:rPr>
              <a:t>Bag of words</a:t>
            </a:r>
          </a:p>
        </p:txBody>
      </p:sp>
      <p:sp>
        <p:nvSpPr>
          <p:cNvPr id="13" name="文本框 12">
            <a:extLst>
              <a:ext uri="{FF2B5EF4-FFF2-40B4-BE49-F238E27FC236}">
                <a16:creationId xmlns:a16="http://schemas.microsoft.com/office/drawing/2014/main" id="{412805A2-7CE4-431D-890A-8907993CCCA9}"/>
              </a:ext>
            </a:extLst>
          </p:cNvPr>
          <p:cNvSpPr txBox="1"/>
          <p:nvPr/>
        </p:nvSpPr>
        <p:spPr>
          <a:xfrm>
            <a:off x="9408368" y="5542220"/>
            <a:ext cx="1295782" cy="369332"/>
          </a:xfrm>
          <a:prstGeom prst="rect">
            <a:avLst/>
          </a:prstGeom>
          <a:noFill/>
        </p:spPr>
        <p:txBody>
          <a:bodyPr wrap="square">
            <a:spAutoFit/>
          </a:bodyPr>
          <a:lstStyle/>
          <a:p>
            <a:pPr marL="349250" indent="-349250">
              <a:spcBef>
                <a:spcPts val="600"/>
              </a:spcBef>
              <a:buClr>
                <a:srgbClr val="FF0000"/>
              </a:buClr>
              <a:buSzPct val="130000"/>
              <a:defRPr/>
            </a:pPr>
            <a:r>
              <a:rPr lang="en-AU" altLang="zh-CN" sz="1800" dirty="0">
                <a:solidFill>
                  <a:schemeClr val="accent2"/>
                </a:solidFill>
                <a:latin typeface="+mn-lt"/>
              </a:rPr>
              <a:t>Sparse data</a:t>
            </a:r>
          </a:p>
        </p:txBody>
      </p:sp>
      <p:graphicFrame>
        <p:nvGraphicFramePr>
          <p:cNvPr id="14" name="表格 13">
            <a:extLst>
              <a:ext uri="{FF2B5EF4-FFF2-40B4-BE49-F238E27FC236}">
                <a16:creationId xmlns:a16="http://schemas.microsoft.com/office/drawing/2014/main" id="{1D9938E2-A3E3-47A9-94ED-07D9B78118D1}"/>
              </a:ext>
            </a:extLst>
          </p:cNvPr>
          <p:cNvGraphicFramePr>
            <a:graphicFrameLocks noGrp="1"/>
          </p:cNvGraphicFramePr>
          <p:nvPr>
            <p:extLst>
              <p:ext uri="{D42A27DB-BD31-4B8C-83A1-F6EECF244321}">
                <p14:modId xmlns:p14="http://schemas.microsoft.com/office/powerpoint/2010/main" val="3220220666"/>
              </p:ext>
            </p:extLst>
          </p:nvPr>
        </p:nvGraphicFramePr>
        <p:xfrm>
          <a:off x="1847528" y="548680"/>
          <a:ext cx="7560840" cy="670992"/>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tblGrid>
              <a:tr h="504055">
                <a:tc rowSpan="2">
                  <a:txBody>
                    <a:bodyPr/>
                    <a:lstStyle/>
                    <a:p>
                      <a:pPr algn="ctr"/>
                      <a:r>
                        <a:rPr lang="zh-CN" altLang="en-US" sz="1800" b="1" dirty="0">
                          <a:latin typeface="微软雅黑" pitchFamily="34" charset="-122"/>
                          <a:ea typeface="微软雅黑" pitchFamily="34" charset="-122"/>
                        </a:rPr>
                        <a:t>背景介绍及研究意义</a:t>
                      </a:r>
                      <a:endParaRPr lang="zh-CN" altLang="en-US" sz="1400" b="1" dirty="0">
                        <a:latin typeface="微软雅黑" pitchFamily="34" charset="-122"/>
                        <a:ea typeface="微软雅黑" pitchFamily="34" charset="-122"/>
                      </a:endParaRPr>
                    </a:p>
                  </a:txBody>
                  <a:tcPr anchor="ctr">
                    <a:lnL w="381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1" dirty="0">
                          <a:solidFill>
                            <a:schemeClr val="accent1">
                              <a:lumMod val="75000"/>
                            </a:schemeClr>
                          </a:solidFill>
                          <a:latin typeface="微软雅黑" pitchFamily="34" charset="-122"/>
                          <a:ea typeface="微软雅黑" pitchFamily="34" charset="-122"/>
                        </a:rPr>
                        <a:t>研究内容</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6937">
                <a:tc vMerge="1">
                  <a:txBody>
                    <a:bodyPr/>
                    <a:lstStyle/>
                    <a:p>
                      <a:pPr algn="ctr"/>
                      <a:endParaRPr lang="zh-CN" altLang="en-US" sz="1600" b="0" dirty="0">
                        <a:latin typeface="微软雅黑" pitchFamily="34" charset="-122"/>
                        <a:ea typeface="微软雅黑" pitchFamily="34" charset="-122"/>
                      </a:endParaRPr>
                    </a:p>
                  </a:txBody>
                  <a:tcPr anchor="ctr">
                    <a:lnT w="38100" cap="flat" cmpd="sng" algn="ctr">
                      <a:solidFill>
                        <a:schemeClr val="accent1">
                          <a:lumMod val="75000"/>
                        </a:schemeClr>
                      </a:solidFill>
                      <a:prstDash val="solid"/>
                      <a:round/>
                      <a:headEnd type="none" w="med" len="med"/>
                      <a:tailEnd type="none" w="med" len="med"/>
                    </a:lnT>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86245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847528" y="1412776"/>
            <a:ext cx="8140104" cy="3957622"/>
          </a:xfrm>
          <a:prstGeom prst="rect">
            <a:avLst/>
          </a:prstGeom>
          <a:noFill/>
        </p:spPr>
        <p:txBody>
          <a:bodyPr wrap="square" rtlCol="0">
            <a:spAutoFit/>
          </a:bodyPr>
          <a:lstStyle/>
          <a:p>
            <a:pPr>
              <a:lnSpc>
                <a:spcPct val="200000"/>
              </a:lnSpc>
            </a:pPr>
            <a:r>
              <a:rPr lang="zh-CN" altLang="en-US" sz="2400" b="1" dirty="0">
                <a:solidFill>
                  <a:schemeClr val="accent2"/>
                </a:solidFill>
              </a:rPr>
              <a:t>研究现状</a:t>
            </a:r>
            <a:r>
              <a:rPr lang="zh-CN" altLang="en-US" b="1" dirty="0">
                <a:solidFill>
                  <a:schemeClr val="accent2"/>
                </a:solidFill>
              </a:rPr>
              <a:t>：</a:t>
            </a:r>
            <a:endParaRPr lang="en-US" altLang="zh-CN" b="1" dirty="0">
              <a:solidFill>
                <a:schemeClr val="accent2"/>
              </a:solidFill>
            </a:endParaRPr>
          </a:p>
          <a:p>
            <a:pPr>
              <a:lnSpc>
                <a:spcPct val="200000"/>
              </a:lnSpc>
            </a:pPr>
            <a:r>
              <a:rPr lang="en-US" altLang="zh-CN" sz="1600" dirty="0">
                <a:latin typeface="微软雅黑" pitchFamily="34" charset="-122"/>
                <a:ea typeface="微软雅黑" pitchFamily="34" charset="-122"/>
              </a:rPr>
              <a:t>          </a:t>
            </a:r>
            <a:r>
              <a:rPr lang="zh-CN" altLang="en-US" sz="1600" dirty="0">
                <a:latin typeface="宋体" panose="02010600030101010101" pitchFamily="2" charset="-122"/>
                <a:ea typeface="宋体" panose="02010600030101010101" pitchFamily="2" charset="-122"/>
              </a:rPr>
              <a:t>自</a:t>
            </a:r>
            <a:r>
              <a:rPr lang="en-US" altLang="zh-CN" sz="1800" kern="100" dirty="0">
                <a:effectLst/>
                <a:latin typeface="Times New Roman" panose="02020603050405020304" pitchFamily="18" charset="0"/>
                <a:ea typeface="宋体" panose="02010600030101010101" pitchFamily="2" charset="-122"/>
              </a:rPr>
              <a:t>20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世纪</a:t>
            </a:r>
            <a:r>
              <a:rPr lang="en-US" altLang="zh-CN" sz="1800" kern="100" dirty="0">
                <a:effectLst/>
                <a:latin typeface="Times New Roman" panose="02020603050405020304" pitchFamily="18" charset="0"/>
                <a:ea typeface="宋体" panose="02010600030101010101" pitchFamily="2" charset="-122"/>
              </a:rPr>
              <a:t>90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年代，</a:t>
            </a:r>
            <a:r>
              <a:rPr lang="en-US" altLang="zh-CN" sz="1800" kern="100" dirty="0" err="1">
                <a:effectLst/>
                <a:latin typeface="Times New Roman" panose="02020603050405020304" pitchFamily="18" charset="0"/>
                <a:ea typeface="宋体" panose="02010600030101010101" pitchFamily="2" charset="-122"/>
              </a:rPr>
              <a:t>Dietterich</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等在对药物活性预测问题的研究中，</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首次</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提出多示例学习的概念</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之后，</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研究学者提出了许多基于不同使用背景的多示例学习假设和多示例学习算法</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，大致可以分为</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基于示例水平</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包水平</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kern="100" dirty="0">
                <a:effectLst/>
                <a:ea typeface="宋体" panose="02010600030101010101" pitchFamily="2" charset="-122"/>
                <a:cs typeface="Times New Roman" panose="02020603050405020304" pitchFamily="18" charset="0"/>
              </a:rPr>
              <a:t>嵌入空间的多示例算法</a:t>
            </a:r>
            <a:r>
              <a:rPr lang="zh-CN" altLang="en-US" sz="1800" b="1" kern="100" dirty="0">
                <a:effectLst/>
                <a:ea typeface="宋体" panose="02010600030101010101" pitchFamily="2" charset="-122"/>
                <a:cs typeface="Times New Roman" panose="02020603050405020304" pitchFamily="18" charset="0"/>
              </a:rPr>
              <a:t>，</a:t>
            </a:r>
            <a:r>
              <a:rPr lang="zh-CN" altLang="en-US" kern="100" dirty="0">
                <a:ea typeface="宋体" panose="02010600030101010101" pitchFamily="2" charset="-122"/>
                <a:cs typeface="Times New Roman" panose="02020603050405020304" pitchFamily="18" charset="0"/>
              </a:rPr>
              <a:t>但是</a:t>
            </a:r>
            <a:r>
              <a:rPr lang="zh-CN" altLang="en-US" b="1" kern="100" dirty="0">
                <a:ea typeface="宋体" panose="02010600030101010101" pitchFamily="2" charset="-122"/>
                <a:cs typeface="Times New Roman" panose="02020603050405020304" pitchFamily="18" charset="0"/>
              </a:rPr>
              <a:t>基于模型</a:t>
            </a:r>
            <a:r>
              <a:rPr lang="zh-CN" altLang="en-US" kern="100" dirty="0">
                <a:ea typeface="宋体" panose="02010600030101010101" pitchFamily="2" charset="-122"/>
                <a:cs typeface="Times New Roman" panose="02020603050405020304" pitchFamily="18" charset="0"/>
              </a:rPr>
              <a:t>的点模式（多示例）学习算法并未受到足够的关注。</a:t>
            </a:r>
            <a:endParaRPr lang="en-US" altLang="zh-CN" sz="1600" dirty="0">
              <a:latin typeface="微软雅黑" pitchFamily="34" charset="-122"/>
              <a:ea typeface="微软雅黑" pitchFamily="34" charset="-122"/>
            </a:endParaRPr>
          </a:p>
          <a:p>
            <a:pPr>
              <a:lnSpc>
                <a:spcPct val="200000"/>
              </a:lnSpc>
            </a:pPr>
            <a:endParaRPr lang="en-US" altLang="zh-CN" sz="1600" dirty="0">
              <a:latin typeface="微软雅黑" pitchFamily="34" charset="-122"/>
              <a:ea typeface="微软雅黑" pitchFamily="34" charset="-122"/>
            </a:endParaRPr>
          </a:p>
          <a:p>
            <a:pPr>
              <a:lnSpc>
                <a:spcPct val="200000"/>
              </a:lnSpc>
            </a:pPr>
            <a:endParaRPr lang="zh-CN" altLang="en-US" sz="1600" dirty="0">
              <a:latin typeface="微软雅黑" pitchFamily="34" charset="-122"/>
              <a:ea typeface="微软雅黑" pitchFamily="34" charset="-122"/>
            </a:endParaRPr>
          </a:p>
        </p:txBody>
      </p:sp>
      <p:graphicFrame>
        <p:nvGraphicFramePr>
          <p:cNvPr id="9" name="表格 8">
            <a:extLst>
              <a:ext uri="{FF2B5EF4-FFF2-40B4-BE49-F238E27FC236}">
                <a16:creationId xmlns:a16="http://schemas.microsoft.com/office/drawing/2014/main" id="{C27BF0F8-1B4D-4EF8-B707-A1CC33F07F9A}"/>
              </a:ext>
            </a:extLst>
          </p:cNvPr>
          <p:cNvGraphicFramePr>
            <a:graphicFrameLocks noGrp="1"/>
          </p:cNvGraphicFramePr>
          <p:nvPr>
            <p:extLst>
              <p:ext uri="{D42A27DB-BD31-4B8C-83A1-F6EECF244321}">
                <p14:modId xmlns:p14="http://schemas.microsoft.com/office/powerpoint/2010/main" val="3579926124"/>
              </p:ext>
            </p:extLst>
          </p:nvPr>
        </p:nvGraphicFramePr>
        <p:xfrm>
          <a:off x="1847528" y="548680"/>
          <a:ext cx="7560840" cy="670992"/>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tblGrid>
              <a:tr h="504055">
                <a:tc rowSpan="2">
                  <a:txBody>
                    <a:bodyPr/>
                    <a:lstStyle/>
                    <a:p>
                      <a:pPr algn="ctr"/>
                      <a:r>
                        <a:rPr lang="zh-CN" altLang="en-US" sz="1800" b="1" dirty="0">
                          <a:latin typeface="微软雅黑" pitchFamily="34" charset="-122"/>
                          <a:ea typeface="微软雅黑" pitchFamily="34" charset="-122"/>
                        </a:rPr>
                        <a:t>背景介绍及研究意义</a:t>
                      </a:r>
                      <a:endParaRPr lang="zh-CN" altLang="en-US" sz="1400" b="1" dirty="0">
                        <a:latin typeface="微软雅黑" pitchFamily="34" charset="-122"/>
                        <a:ea typeface="微软雅黑" pitchFamily="34" charset="-122"/>
                      </a:endParaRPr>
                    </a:p>
                  </a:txBody>
                  <a:tcPr anchor="ctr">
                    <a:lnL w="381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1" dirty="0">
                          <a:solidFill>
                            <a:schemeClr val="accent1">
                              <a:lumMod val="75000"/>
                            </a:schemeClr>
                          </a:solidFill>
                          <a:latin typeface="微软雅黑" pitchFamily="34" charset="-122"/>
                          <a:ea typeface="微软雅黑" pitchFamily="34" charset="-122"/>
                        </a:rPr>
                        <a:t>研究内容</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6937">
                <a:tc vMerge="1">
                  <a:txBody>
                    <a:bodyPr/>
                    <a:lstStyle/>
                    <a:p>
                      <a:pPr algn="ctr"/>
                      <a:endParaRPr lang="zh-CN" altLang="en-US" sz="1600" b="0" dirty="0">
                        <a:latin typeface="微软雅黑" pitchFamily="34" charset="-122"/>
                        <a:ea typeface="微软雅黑" pitchFamily="34" charset="-122"/>
                      </a:endParaRPr>
                    </a:p>
                  </a:txBody>
                  <a:tcPr anchor="ctr">
                    <a:lnT w="38100" cap="flat" cmpd="sng" algn="ctr">
                      <a:solidFill>
                        <a:schemeClr val="accent1">
                          <a:lumMod val="75000"/>
                        </a:schemeClr>
                      </a:solidFill>
                      <a:prstDash val="solid"/>
                      <a:round/>
                      <a:headEnd type="none" w="med" len="med"/>
                      <a:tailEnd type="none" w="med" len="med"/>
                    </a:lnT>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007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549D3B3-639F-4DB4-B296-26E571C5E8B9}"/>
              </a:ext>
            </a:extLst>
          </p:cNvPr>
          <p:cNvSpPr/>
          <p:nvPr/>
        </p:nvSpPr>
        <p:spPr>
          <a:xfrm>
            <a:off x="1847528" y="2167696"/>
            <a:ext cx="7992888" cy="3218573"/>
          </a:xfrm>
          <a:prstGeom prst="rect">
            <a:avLst/>
          </a:prstGeom>
        </p:spPr>
        <p:txBody>
          <a:bodyPr wrap="square">
            <a:spAutoFit/>
          </a:bodyPr>
          <a:lstStyle/>
          <a:p>
            <a:pPr>
              <a:lnSpc>
                <a:spcPct val="150000"/>
              </a:lnSpc>
            </a:pPr>
            <a:r>
              <a:rPr lang="zh-CN" altLang="en-US" sz="2000" dirty="0">
                <a:latin typeface="+mj-ea"/>
                <a:ea typeface="+mj-ea"/>
              </a:rPr>
              <a:t>研究内容</a:t>
            </a:r>
            <a:r>
              <a:rPr lang="en-US" altLang="zh-CN" sz="2000" dirty="0">
                <a:latin typeface="+mj-ea"/>
                <a:ea typeface="+mj-ea"/>
              </a:rPr>
              <a:t>1</a:t>
            </a:r>
            <a:r>
              <a:rPr lang="zh-CN" altLang="en-US" sz="2000" dirty="0">
                <a:latin typeface="+mj-ea"/>
                <a:ea typeface="+mj-ea"/>
              </a:rPr>
              <a:t>：</a:t>
            </a:r>
            <a:endParaRPr lang="en-US" altLang="zh-CN" sz="2000" dirty="0">
              <a:latin typeface="+mj-ea"/>
              <a:ea typeface="+mj-ea"/>
            </a:endParaRPr>
          </a:p>
          <a:p>
            <a:pPr>
              <a:lnSpc>
                <a:spcPct val="150000"/>
              </a:lnSpc>
            </a:pPr>
            <a:r>
              <a:rPr lang="en-US" altLang="zh-CN" sz="2000" dirty="0">
                <a:latin typeface="+mj-ea"/>
                <a:ea typeface="+mj-ea"/>
              </a:rPr>
              <a:t>    </a:t>
            </a:r>
            <a:r>
              <a:rPr lang="zh-CN" altLang="en-US" sz="2000" dirty="0">
                <a:latin typeface="+mj-ea"/>
                <a:ea typeface="+mj-ea"/>
              </a:rPr>
              <a:t>基于随机点模式模型的</a:t>
            </a:r>
            <a:r>
              <a:rPr lang="en-US" altLang="zh-CN" sz="2000" dirty="0">
                <a:latin typeface="+mj-ea"/>
                <a:ea typeface="+mj-ea"/>
              </a:rPr>
              <a:t>ML</a:t>
            </a:r>
            <a:r>
              <a:rPr lang="zh-CN" altLang="en-US" sz="2000" dirty="0">
                <a:latin typeface="+mj-ea"/>
                <a:ea typeface="+mj-ea"/>
              </a:rPr>
              <a:t>估计算法</a:t>
            </a:r>
            <a:endParaRPr lang="en-US" altLang="zh-CN" sz="2000" dirty="0">
              <a:latin typeface="+mj-ea"/>
              <a:ea typeface="+mj-ea"/>
            </a:endParaRPr>
          </a:p>
          <a:p>
            <a:pPr>
              <a:lnSpc>
                <a:spcPct val="150000"/>
              </a:lnSpc>
            </a:pPr>
            <a:r>
              <a:rPr lang="zh-CN" altLang="en-US" sz="2000" dirty="0">
                <a:latin typeface="+mj-ea"/>
                <a:ea typeface="+mj-ea"/>
              </a:rPr>
              <a:t>研究内容</a:t>
            </a:r>
            <a:r>
              <a:rPr lang="en-US" altLang="zh-CN" sz="2000" dirty="0">
                <a:latin typeface="+mj-ea"/>
                <a:ea typeface="+mj-ea"/>
              </a:rPr>
              <a:t>2</a:t>
            </a:r>
            <a:r>
              <a:rPr lang="zh-CN" altLang="en-US" sz="2000" dirty="0">
                <a:latin typeface="+mj-ea"/>
                <a:ea typeface="+mj-ea"/>
              </a:rPr>
              <a:t>：</a:t>
            </a:r>
            <a:endParaRPr lang="en-US" altLang="zh-CN" sz="2000" dirty="0">
              <a:latin typeface="+mj-ea"/>
              <a:ea typeface="+mj-ea"/>
            </a:endParaRPr>
          </a:p>
          <a:p>
            <a:pPr>
              <a:lnSpc>
                <a:spcPct val="150000"/>
              </a:lnSpc>
            </a:pPr>
            <a:r>
              <a:rPr lang="en-US" altLang="zh-CN" sz="2000" dirty="0">
                <a:latin typeface="+mj-ea"/>
                <a:ea typeface="+mj-ea"/>
              </a:rPr>
              <a:t>    </a:t>
            </a:r>
            <a:r>
              <a:rPr lang="zh-CN" altLang="en-US" sz="2000" dirty="0">
                <a:latin typeface="+mj-ea"/>
                <a:ea typeface="+mj-ea"/>
              </a:rPr>
              <a:t>基于点模式混合模型的无监督学习算法</a:t>
            </a:r>
            <a:endParaRPr lang="en-US" altLang="zh-CN" sz="2000" dirty="0">
              <a:latin typeface="+mj-ea"/>
              <a:ea typeface="+mj-ea"/>
            </a:endParaRPr>
          </a:p>
          <a:p>
            <a:pPr>
              <a:lnSpc>
                <a:spcPct val="150000"/>
              </a:lnSpc>
            </a:pPr>
            <a:r>
              <a:rPr lang="zh-CN" altLang="en-US" sz="2000" dirty="0">
                <a:latin typeface="+mj-ea"/>
                <a:ea typeface="+mj-ea"/>
              </a:rPr>
              <a:t>研究内容</a:t>
            </a:r>
            <a:r>
              <a:rPr lang="en-US" altLang="zh-CN" sz="2000" dirty="0">
                <a:latin typeface="+mj-ea"/>
                <a:ea typeface="+mj-ea"/>
              </a:rPr>
              <a:t>3</a:t>
            </a:r>
            <a:r>
              <a:rPr lang="zh-CN" altLang="en-US" sz="2000" b="1" dirty="0">
                <a:latin typeface="+mj-ea"/>
                <a:ea typeface="+mj-ea"/>
              </a:rPr>
              <a:t>：</a:t>
            </a:r>
            <a:endParaRPr lang="en-US" altLang="zh-CN" sz="2000" b="1" dirty="0">
              <a:latin typeface="+mj-ea"/>
              <a:ea typeface="+mj-ea"/>
            </a:endParaRPr>
          </a:p>
          <a:p>
            <a:pPr>
              <a:lnSpc>
                <a:spcPct val="150000"/>
              </a:lnSpc>
            </a:pPr>
            <a:r>
              <a:rPr lang="en-US" altLang="zh-CN" sz="2000" dirty="0">
                <a:latin typeface="+mj-ea"/>
                <a:ea typeface="+mj-ea"/>
              </a:rPr>
              <a:t>    </a:t>
            </a:r>
            <a:r>
              <a:rPr lang="zh-CN" altLang="en-US" sz="2000" dirty="0">
                <a:latin typeface="+mj-ea"/>
                <a:ea typeface="+mj-ea"/>
              </a:rPr>
              <a:t>结构点模式</a:t>
            </a:r>
            <a:endParaRPr lang="en-US" altLang="zh-CN" sz="2000" dirty="0">
              <a:latin typeface="+mj-ea"/>
              <a:ea typeface="+mj-ea"/>
            </a:endParaRPr>
          </a:p>
          <a:p>
            <a:pPr>
              <a:lnSpc>
                <a:spcPct val="125000"/>
              </a:lnSpc>
            </a:pPr>
            <a:endParaRPr lang="zh-CN" altLang="en-US" sz="2000" dirty="0"/>
          </a:p>
        </p:txBody>
      </p:sp>
      <p:sp>
        <p:nvSpPr>
          <p:cNvPr id="5" name="TextBox 9">
            <a:extLst>
              <a:ext uri="{FF2B5EF4-FFF2-40B4-BE49-F238E27FC236}">
                <a16:creationId xmlns:a16="http://schemas.microsoft.com/office/drawing/2014/main" id="{A4E9D41F-65EC-47CE-89B5-8B5805863862}"/>
              </a:ext>
            </a:extLst>
          </p:cNvPr>
          <p:cNvSpPr txBox="1"/>
          <p:nvPr/>
        </p:nvSpPr>
        <p:spPr>
          <a:xfrm>
            <a:off x="1127448" y="1434282"/>
            <a:ext cx="7769113" cy="721608"/>
          </a:xfrm>
          <a:prstGeom prst="rect">
            <a:avLst/>
          </a:prstGeom>
          <a:noFill/>
        </p:spPr>
        <p:txBody>
          <a:bodyPr wrap="square" rtlCol="0">
            <a:spAutoFit/>
          </a:bodyPr>
          <a:lstStyle/>
          <a:p>
            <a:pPr>
              <a:lnSpc>
                <a:spcPct val="200000"/>
              </a:lnSpc>
            </a:pPr>
            <a:r>
              <a:rPr lang="zh-CN" altLang="en-US" sz="2400" b="1" dirty="0">
                <a:solidFill>
                  <a:schemeClr val="accent2"/>
                </a:solidFill>
              </a:rPr>
              <a:t>研究内容：</a:t>
            </a:r>
            <a:endParaRPr lang="en-US" altLang="zh-CN" sz="2400" b="1" dirty="0">
              <a:solidFill>
                <a:schemeClr val="accent2"/>
              </a:solidFill>
            </a:endParaRPr>
          </a:p>
        </p:txBody>
      </p:sp>
      <p:graphicFrame>
        <p:nvGraphicFramePr>
          <p:cNvPr id="6" name="表格 5">
            <a:extLst>
              <a:ext uri="{FF2B5EF4-FFF2-40B4-BE49-F238E27FC236}">
                <a16:creationId xmlns:a16="http://schemas.microsoft.com/office/drawing/2014/main" id="{F648031A-D53F-4359-8D1B-63ED88FBEC91}"/>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94693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A4E9D41F-65EC-47CE-89B5-8B5805863862}"/>
              </a:ext>
            </a:extLst>
          </p:cNvPr>
          <p:cNvSpPr txBox="1"/>
          <p:nvPr/>
        </p:nvSpPr>
        <p:spPr>
          <a:xfrm>
            <a:off x="1559496" y="1509045"/>
            <a:ext cx="7769113" cy="461665"/>
          </a:xfrm>
          <a:prstGeom prst="rect">
            <a:avLst/>
          </a:prstGeom>
          <a:noFill/>
        </p:spPr>
        <p:txBody>
          <a:bodyPr wrap="square" rtlCol="0">
            <a:spAutoFit/>
          </a:bodyPr>
          <a:lstStyle/>
          <a:p>
            <a:r>
              <a:rPr lang="zh-CN" altLang="en-US" sz="2400" b="1" dirty="0"/>
              <a:t>研究基础：</a:t>
            </a:r>
            <a:endParaRPr lang="en-US" altLang="zh-CN" sz="2400" b="1"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F510D29-D5BE-49C6-AEA4-93C587F703D3}"/>
                  </a:ext>
                </a:extLst>
              </p:cNvPr>
              <p:cNvSpPr txBox="1"/>
              <p:nvPr/>
            </p:nvSpPr>
            <p:spPr>
              <a:xfrm>
                <a:off x="2172916" y="2204864"/>
                <a:ext cx="6515372" cy="3178627"/>
              </a:xfrm>
              <a:prstGeom prst="rect">
                <a:avLst/>
              </a:prstGeom>
              <a:noFill/>
            </p:spPr>
            <p:txBody>
              <a:bodyPr wrap="square" rtlCol="0">
                <a:spAutoFit/>
              </a:bodyPr>
              <a:lstStyle/>
              <a:p>
                <a:r>
                  <a:rPr lang="en-US" altLang="zh-CN" sz="2000" b="1" i="1" dirty="0"/>
                  <a:t>IID-cluster</a:t>
                </a:r>
                <a:r>
                  <a:rPr lang="zh-CN" altLang="en-US" sz="2000" dirty="0"/>
                  <a:t>模型：</a:t>
                </a:r>
                <a:endParaRPr lang="en-US" altLang="zh-CN" sz="200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𝑐</m:t>
                          </m:r>
                        </m:sub>
                      </m:sSub>
                      <m:d>
                        <m:dPr>
                          <m:ctrlPr>
                            <a:rPr lang="en-US" altLang="zh-CN" sz="2000" b="0" i="1" smtClean="0">
                              <a:latin typeface="Cambria Math" panose="02040503050406030204" pitchFamily="18" charset="0"/>
                            </a:rPr>
                          </m:ctrlPr>
                        </m:d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𝑈</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𝑓</m:t>
                                  </m:r>
                                </m:sub>
                              </m:sSub>
                            </m:e>
                          </m:d>
                        </m:e>
                        <m:sup>
                          <m:r>
                            <a:rPr lang="en-US" altLang="zh-CN" sz="2000" b="0" i="1" smtClean="0">
                              <a:latin typeface="Cambria Math" panose="02040503050406030204" pitchFamily="18" charset="0"/>
                            </a:rPr>
                            <m:t>𝑋</m:t>
                          </m:r>
                        </m:sup>
                      </m:sSup>
                    </m:oMath>
                  </m:oMathPara>
                </a14:m>
                <a:endParaRPr lang="en-US" altLang="zh-CN" sz="2000" dirty="0"/>
              </a:p>
              <a:p>
                <a:r>
                  <a:rPr lang="zh-CN" altLang="en-US" sz="2000" dirty="0"/>
                  <a:t>      其中</a:t>
                </a:r>
                <a14:m>
                  <m:oMath xmlns:m="http://schemas.openxmlformats.org/officeDocument/2006/math">
                    <m:d>
                      <m:dPr>
                        <m:begChr m:val="|"/>
                        <m:endChr m:val="|"/>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𝑋</m:t>
                        </m:r>
                      </m:e>
                    </m:d>
                    <m:r>
                      <a:rPr lang="zh-CN" altLang="en-US" sz="2000" i="1">
                        <a:latin typeface="Cambria Math" panose="02040503050406030204" pitchFamily="18" charset="0"/>
                      </a:rPr>
                      <m:t>表示</m:t>
                    </m:r>
                  </m:oMath>
                </a14:m>
                <a:r>
                  <a:rPr lang="zh-CN" altLang="en-US" sz="2000" dirty="0"/>
                  <a:t>点模式（包）</a:t>
                </a:r>
                <a14:m>
                  <m:oMath xmlns:m="http://schemas.openxmlformats.org/officeDocument/2006/math">
                    <m:r>
                      <a:rPr lang="en-US" altLang="zh-CN" sz="2000" b="0" i="1" smtClean="0">
                        <a:latin typeface="Cambria Math" panose="02040503050406030204" pitchFamily="18" charset="0"/>
                      </a:rPr>
                      <m:t>𝑋</m:t>
                    </m:r>
                    <m:r>
                      <a:rPr lang="zh-CN" altLang="en-US" sz="2000" i="1">
                        <a:latin typeface="Cambria Math" panose="02040503050406030204" pitchFamily="18" charset="0"/>
                      </a:rPr>
                      <m:t>中</m:t>
                    </m:r>
                  </m:oMath>
                </a14:m>
                <a:r>
                  <a:rPr lang="zh-CN" altLang="en-US" sz="2000" dirty="0"/>
                  <a:t>元素（示例）的个数；</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𝑐</m:t>
                        </m:r>
                      </m:sub>
                    </m:sSub>
                    <m:r>
                      <a:rPr lang="zh-CN" altLang="en-US" sz="2000" i="1">
                        <a:latin typeface="Cambria Math" panose="02040503050406030204" pitchFamily="18" charset="0"/>
                      </a:rPr>
                      <m:t>表示</m:t>
                    </m:r>
                  </m:oMath>
                </a14:m>
                <a:r>
                  <a:rPr lang="zh-CN" altLang="en-US" sz="2000" dirty="0"/>
                  <a:t>模型基数分布，用来描述点模式的基数信息；</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𝑓</m:t>
                        </m:r>
                      </m:sub>
                    </m:sSub>
                  </m:oMath>
                </a14:m>
                <a:r>
                  <a:rPr lang="zh-CN" altLang="en-US" sz="2000" dirty="0"/>
                  <a:t>表示模型的特征分布，用来描述点模式的特征信息，且</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h</m:t>
                        </m:r>
                      </m:e>
                      <m:sup>
                        <m:r>
                          <a:rPr lang="en-US" altLang="zh-CN" sz="2000" b="0" i="1" smtClean="0">
                            <a:latin typeface="Cambria Math" panose="02040503050406030204" pitchFamily="18" charset="0"/>
                          </a:rPr>
                          <m:t>𝑋</m:t>
                        </m:r>
                      </m:sup>
                    </m:sSup>
                    <m:r>
                      <a:rPr lang="en-US" altLang="zh-CN" sz="2000" b="0" i="1" smtClean="0">
                        <a:latin typeface="Cambria Math" panose="02040503050406030204" pitchFamily="18" charset="0"/>
                      </a:rPr>
                      <m:t>≜</m:t>
                    </m:r>
                    <m:nary>
                      <m:naryPr>
                        <m:chr m:val="∏"/>
                        <m:limLoc m:val="subSup"/>
                        <m:supHide m:val="on"/>
                        <m:ctrlPr>
                          <a:rPr lang="en-US" altLang="zh-CN" sz="2000" b="0" i="1" smtClean="0">
                            <a:latin typeface="Cambria Math" panose="02040503050406030204" pitchFamily="18" charset="0"/>
                          </a:rPr>
                        </m:ctrlPr>
                      </m:naryPr>
                      <m:sub>
                        <m:r>
                          <m:rPr>
                            <m:brk m:alnAt="9"/>
                          </m:rPr>
                          <a:rPr lang="en-US" altLang="zh-CN" sz="2000" b="0" i="1" smtClean="0">
                            <a:latin typeface="Cambria Math" panose="02040503050406030204" pitchFamily="18" charset="0"/>
                          </a:rPr>
                          <m:t>𝑥</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𝑋</m:t>
                        </m:r>
                      </m:sub>
                      <m:sup/>
                      <m:e>
                        <m:r>
                          <a:rPr lang="en-US" altLang="zh-CN" sz="2000" b="0" i="1" smtClean="0">
                            <a:latin typeface="Cambria Math" panose="02040503050406030204" pitchFamily="18" charset="0"/>
                          </a:rPr>
                          <m:t>h</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nary>
                  </m:oMath>
                </a14:m>
                <a:r>
                  <a:rPr lang="zh-CN" altLang="en-US" sz="2000" dirty="0"/>
                  <a:t>。</a:t>
                </a:r>
                <a:endParaRPr lang="en-US" altLang="zh-CN" sz="2000" dirty="0"/>
              </a:p>
              <a:p>
                <a:r>
                  <a:rPr lang="zh-CN" altLang="en-US" sz="2000" dirty="0"/>
                  <a:t>       当基数分布</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𝑐</m:t>
                        </m:r>
                      </m:sub>
                    </m:sSub>
                    <m:r>
                      <a:rPr lang="zh-CN" altLang="en-US" sz="2000" i="1">
                        <a:latin typeface="Cambria Math" panose="02040503050406030204" pitchFamily="18" charset="0"/>
                      </a:rPr>
                      <m:t>为</m:t>
                    </m:r>
                  </m:oMath>
                </a14:m>
                <a:r>
                  <a:rPr lang="zh-CN" altLang="en-US" sz="2000" dirty="0"/>
                  <a:t>泊松分布，参数为</a:t>
                </a:r>
                <a14:m>
                  <m:oMath xmlns:m="http://schemas.openxmlformats.org/officeDocument/2006/math">
                    <m:r>
                      <a:rPr lang="zh-CN" altLang="en-US" sz="2000" i="1" smtClean="0">
                        <a:latin typeface="Cambria Math" panose="02040503050406030204" pitchFamily="18" charset="0"/>
                      </a:rPr>
                      <m:t>𝜌</m:t>
                    </m:r>
                  </m:oMath>
                </a14:m>
                <a:r>
                  <a:rPr lang="zh-CN" altLang="en-US" sz="2000" dirty="0"/>
                  <a:t>，得到泊松点过程模型</a:t>
                </a:r>
                <a:endParaRPr lang="en-US" altLang="zh-CN" sz="200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zh-CN" altLang="en-US" sz="2000" b="0" i="1" smtClean="0">
                              <a:latin typeface="Cambria Math" panose="02040503050406030204" pitchFamily="18" charset="0"/>
                            </a:rPr>
                            <m:t>𝜌</m:t>
                          </m:r>
                        </m:e>
                        <m:sup>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𝜌</m:t>
                          </m:r>
                        </m:sup>
                      </m:sSup>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𝑈</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𝑓</m:t>
                                  </m:r>
                                </m:sub>
                              </m:sSub>
                            </m:e>
                          </m:d>
                        </m:e>
                        <m:sup>
                          <m:r>
                            <a:rPr lang="en-US" altLang="zh-CN" sz="2000" b="0" i="1" smtClean="0">
                              <a:latin typeface="Cambria Math" panose="02040503050406030204" pitchFamily="18" charset="0"/>
                            </a:rPr>
                            <m:t>𝑋</m:t>
                          </m:r>
                        </m:sup>
                      </m:sSup>
                    </m:oMath>
                  </m:oMathPara>
                </a14:m>
                <a:endParaRPr lang="zh-CN" altLang="en-US" sz="2000" dirty="0"/>
              </a:p>
            </p:txBody>
          </p:sp>
        </mc:Choice>
        <mc:Fallback xmlns="">
          <p:sp>
            <p:nvSpPr>
              <p:cNvPr id="6" name="文本框 5">
                <a:extLst>
                  <a:ext uri="{FF2B5EF4-FFF2-40B4-BE49-F238E27FC236}">
                    <a16:creationId xmlns:a16="http://schemas.microsoft.com/office/drawing/2014/main" id="{9F510D29-D5BE-49C6-AEA4-93C587F703D3}"/>
                  </a:ext>
                </a:extLst>
              </p:cNvPr>
              <p:cNvSpPr txBox="1">
                <a:spLocks noRot="1" noChangeAspect="1" noMove="1" noResize="1" noEditPoints="1" noAdjustHandles="1" noChangeArrowheads="1" noChangeShapeType="1" noTextEdit="1"/>
              </p:cNvSpPr>
              <p:nvPr/>
            </p:nvSpPr>
            <p:spPr>
              <a:xfrm>
                <a:off x="2172916" y="2204864"/>
                <a:ext cx="6515372" cy="3178627"/>
              </a:xfrm>
              <a:prstGeom prst="rect">
                <a:avLst/>
              </a:prstGeom>
              <a:blipFill>
                <a:blip r:embed="rId2"/>
                <a:stretch>
                  <a:fillRect l="-935" t="-1727"/>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745591CB-8D9F-401C-93EC-CE35E745A735}"/>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505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D241429A-114B-4A9E-A70C-1279E9FA1796}"/>
              </a:ext>
            </a:extLst>
          </p:cNvPr>
          <p:cNvSpPr txBox="1"/>
          <p:nvPr/>
        </p:nvSpPr>
        <p:spPr>
          <a:xfrm>
            <a:off x="1559496" y="1370097"/>
            <a:ext cx="7769113" cy="461665"/>
          </a:xfrm>
          <a:prstGeom prst="rect">
            <a:avLst/>
          </a:prstGeom>
          <a:noFill/>
        </p:spPr>
        <p:txBody>
          <a:bodyPr wrap="square" rtlCol="0">
            <a:spAutoFit/>
          </a:bodyPr>
          <a:lstStyle/>
          <a:p>
            <a:r>
              <a:rPr lang="zh-CN" altLang="en-US" sz="2400" b="1" dirty="0"/>
              <a:t>研究基础：</a:t>
            </a:r>
            <a:endParaRPr lang="en-US" altLang="zh-CN" sz="2400" b="1" dirty="0"/>
          </a:p>
        </p:txBody>
      </p:sp>
      <p:sp>
        <p:nvSpPr>
          <p:cNvPr id="3" name="文本框 2">
            <a:extLst>
              <a:ext uri="{FF2B5EF4-FFF2-40B4-BE49-F238E27FC236}">
                <a16:creationId xmlns:a16="http://schemas.microsoft.com/office/drawing/2014/main" id="{393E2C8B-94B6-45A2-BC76-11D5DD94C0A9}"/>
              </a:ext>
            </a:extLst>
          </p:cNvPr>
          <p:cNvSpPr txBox="1"/>
          <p:nvPr/>
        </p:nvSpPr>
        <p:spPr>
          <a:xfrm>
            <a:off x="1559496" y="1924158"/>
            <a:ext cx="7992888" cy="92333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基于</a:t>
            </a:r>
            <a:r>
              <a:rPr lang="en-US" altLang="zh-CN" dirty="0">
                <a:latin typeface="宋体" panose="02010600030101010101" pitchFamily="2" charset="-122"/>
                <a:ea typeface="宋体" panose="02010600030101010101" pitchFamily="2" charset="-122"/>
              </a:rPr>
              <a:t>Gibbs</a:t>
            </a:r>
            <a:r>
              <a:rPr lang="zh-CN" altLang="en-US" dirty="0">
                <a:latin typeface="宋体" panose="02010600030101010101" pitchFamily="2" charset="-122"/>
                <a:ea typeface="宋体" panose="02010600030101010101" pitchFamily="2" charset="-122"/>
              </a:rPr>
              <a:t>采样的有限混合模型参数学习算法：</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该算法用</a:t>
            </a:r>
            <a:r>
              <a:rPr lang="en-US" altLang="zh-CN" dirty="0">
                <a:latin typeface="宋体" panose="02010600030101010101" pitchFamily="2" charset="-122"/>
                <a:ea typeface="宋体" panose="02010600030101010101" pitchFamily="2" charset="-122"/>
              </a:rPr>
              <a:t>Gibbs</a:t>
            </a:r>
            <a:r>
              <a:rPr lang="zh-CN" altLang="en-US" dirty="0">
                <a:latin typeface="宋体" panose="02010600030101010101" pitchFamily="2" charset="-122"/>
                <a:ea typeface="宋体" panose="02010600030101010101" pitchFamily="2" charset="-122"/>
              </a:rPr>
              <a:t>采样的方法，逐步采样收敛于混合模型的参数后验分布，当混合模型为高斯混合模型时，算法流程如下：</a:t>
            </a:r>
            <a:endParaRPr lang="zh-CN" altLang="en-US" dirty="0"/>
          </a:p>
        </p:txBody>
      </p:sp>
      <p:graphicFrame>
        <p:nvGraphicFramePr>
          <p:cNvPr id="18" name="对象 17">
            <a:extLst>
              <a:ext uri="{FF2B5EF4-FFF2-40B4-BE49-F238E27FC236}">
                <a16:creationId xmlns:a16="http://schemas.microsoft.com/office/drawing/2014/main" id="{12F4BC47-58F7-4941-9BC1-16232DB1D263}"/>
              </a:ext>
            </a:extLst>
          </p:cNvPr>
          <p:cNvGraphicFramePr>
            <a:graphicFrameLocks noChangeAspect="1"/>
          </p:cNvGraphicFramePr>
          <p:nvPr>
            <p:extLst>
              <p:ext uri="{D42A27DB-BD31-4B8C-83A1-F6EECF244321}">
                <p14:modId xmlns:p14="http://schemas.microsoft.com/office/powerpoint/2010/main" val="2332218561"/>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319" name="Equation" r:id="rId3" imgW="466360" imgH="276110" progId="Equation.DSMT4">
                  <p:embed/>
                </p:oleObj>
              </mc:Choice>
              <mc:Fallback>
                <p:oleObj name="Equation" r:id="rId3" imgW="466360" imgH="276110" progId="Equation.DSMT4">
                  <p:embed/>
                  <p:pic>
                    <p:nvPicPr>
                      <p:cNvPr id="0" name=""/>
                      <p:cNvPicPr/>
                      <p:nvPr/>
                    </p:nvPicPr>
                    <p:blipFill>
                      <a:blip r:embed="rId4"/>
                      <a:stretch>
                        <a:fillRect/>
                      </a:stretch>
                    </p:blipFill>
                    <p:spPr>
                      <a:xfrm>
                        <a:off x="5862638" y="3289300"/>
                        <a:ext cx="466725" cy="276225"/>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1981F790-3143-4063-8037-4459B1AAB815}"/>
              </a:ext>
            </a:extLst>
          </p:cNvPr>
          <p:cNvGraphicFramePr>
            <a:graphicFrameLocks noChangeAspect="1"/>
          </p:cNvGraphicFramePr>
          <p:nvPr>
            <p:extLst>
              <p:ext uri="{D42A27DB-BD31-4B8C-83A1-F6EECF244321}">
                <p14:modId xmlns:p14="http://schemas.microsoft.com/office/powerpoint/2010/main" val="2426888336"/>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320" name="Equation" r:id="rId5" imgW="466360" imgH="276110" progId="Equation.DSMT4">
                  <p:embed/>
                </p:oleObj>
              </mc:Choice>
              <mc:Fallback>
                <p:oleObj name="Equation" r:id="rId5" imgW="466360" imgH="276110" progId="Equation.DSMT4">
                  <p:embed/>
                  <p:pic>
                    <p:nvPicPr>
                      <p:cNvPr id="0" name=""/>
                      <p:cNvPicPr/>
                      <p:nvPr/>
                    </p:nvPicPr>
                    <p:blipFill>
                      <a:blip r:embed="rId4"/>
                      <a:stretch>
                        <a:fillRect/>
                      </a:stretch>
                    </p:blipFill>
                    <p:spPr>
                      <a:xfrm>
                        <a:off x="5862638" y="3289300"/>
                        <a:ext cx="466725" cy="276225"/>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9F30D573-19B3-49B8-B402-7916E68A855D}"/>
              </a:ext>
            </a:extLst>
          </p:cNvPr>
          <p:cNvGraphicFramePr>
            <a:graphicFrameLocks noChangeAspect="1"/>
          </p:cNvGraphicFramePr>
          <p:nvPr>
            <p:extLst>
              <p:ext uri="{D42A27DB-BD31-4B8C-83A1-F6EECF244321}">
                <p14:modId xmlns:p14="http://schemas.microsoft.com/office/powerpoint/2010/main" val="1387717474"/>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321" name="Equation" r:id="rId6" imgW="466360" imgH="276110" progId="Equation.DSMT4">
                  <p:embed/>
                </p:oleObj>
              </mc:Choice>
              <mc:Fallback>
                <p:oleObj name="Equation" r:id="rId6" imgW="466360" imgH="276110" progId="Equation.DSMT4">
                  <p:embed/>
                  <p:pic>
                    <p:nvPicPr>
                      <p:cNvPr id="0" name=""/>
                      <p:cNvPicPr/>
                      <p:nvPr/>
                    </p:nvPicPr>
                    <p:blipFill>
                      <a:blip r:embed="rId7"/>
                      <a:stretch>
                        <a:fillRect/>
                      </a:stretch>
                    </p:blipFill>
                    <p:spPr>
                      <a:xfrm>
                        <a:off x="5862638" y="3289300"/>
                        <a:ext cx="466725" cy="276225"/>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9636EAA0-D6F9-4170-9D41-D9282EA9FAC3}"/>
              </a:ext>
            </a:extLst>
          </p:cNvPr>
          <p:cNvGraphicFramePr>
            <a:graphicFrameLocks noChangeAspect="1"/>
          </p:cNvGraphicFramePr>
          <p:nvPr>
            <p:extLst>
              <p:ext uri="{D42A27DB-BD31-4B8C-83A1-F6EECF244321}">
                <p14:modId xmlns:p14="http://schemas.microsoft.com/office/powerpoint/2010/main" val="696535444"/>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322" name="Equation" r:id="rId8" imgW="466360" imgH="276110" progId="Equation.DSMT4">
                  <p:embed/>
                </p:oleObj>
              </mc:Choice>
              <mc:Fallback>
                <p:oleObj name="Equation" r:id="rId8" imgW="466360" imgH="276110" progId="Equation.DSMT4">
                  <p:embed/>
                  <p:pic>
                    <p:nvPicPr>
                      <p:cNvPr id="0" name=""/>
                      <p:cNvPicPr/>
                      <p:nvPr/>
                    </p:nvPicPr>
                    <p:blipFill>
                      <a:blip r:embed="rId7"/>
                      <a:stretch>
                        <a:fillRect/>
                      </a:stretch>
                    </p:blipFill>
                    <p:spPr>
                      <a:xfrm>
                        <a:off x="5862638" y="3289300"/>
                        <a:ext cx="466725" cy="276225"/>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129D2792-9B1B-4FEE-BF87-3F0CF2432010}"/>
              </a:ext>
            </a:extLst>
          </p:cNvPr>
          <p:cNvGraphicFramePr>
            <a:graphicFrameLocks noChangeAspect="1"/>
          </p:cNvGraphicFramePr>
          <p:nvPr>
            <p:extLst>
              <p:ext uri="{D42A27DB-BD31-4B8C-83A1-F6EECF244321}">
                <p14:modId xmlns:p14="http://schemas.microsoft.com/office/powerpoint/2010/main" val="2285121241"/>
              </p:ext>
            </p:extLst>
          </p:nvPr>
        </p:nvGraphicFramePr>
        <p:xfrm>
          <a:off x="5824538" y="3194050"/>
          <a:ext cx="542925" cy="466725"/>
        </p:xfrm>
        <a:graphic>
          <a:graphicData uri="http://schemas.openxmlformats.org/presentationml/2006/ole">
            <mc:AlternateContent xmlns:mc="http://schemas.openxmlformats.org/markup-compatibility/2006">
              <mc:Choice xmlns:v="urn:schemas-microsoft-com:vml" Requires="v">
                <p:oleObj spid="_x0000_s3323" name="Equation" r:id="rId9" imgW="542647" imgH="466544" progId="Equation.DSMT4">
                  <p:embed/>
                </p:oleObj>
              </mc:Choice>
              <mc:Fallback>
                <p:oleObj name="Equation" r:id="rId9" imgW="542647" imgH="466544" progId="Equation.DSMT4">
                  <p:embed/>
                  <p:pic>
                    <p:nvPicPr>
                      <p:cNvPr id="0" name=""/>
                      <p:cNvPicPr/>
                      <p:nvPr/>
                    </p:nvPicPr>
                    <p:blipFill>
                      <a:blip r:embed="rId10"/>
                      <a:stretch>
                        <a:fillRect/>
                      </a:stretch>
                    </p:blipFill>
                    <p:spPr>
                      <a:xfrm>
                        <a:off x="5824538" y="3194050"/>
                        <a:ext cx="542925" cy="466725"/>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3F1A5F50-954C-44B7-8E4C-13CB82820F96}"/>
              </a:ext>
            </a:extLst>
          </p:cNvPr>
          <p:cNvGraphicFramePr>
            <a:graphicFrameLocks noChangeAspect="1"/>
          </p:cNvGraphicFramePr>
          <p:nvPr>
            <p:extLst>
              <p:ext uri="{D42A27DB-BD31-4B8C-83A1-F6EECF244321}">
                <p14:modId xmlns:p14="http://schemas.microsoft.com/office/powerpoint/2010/main" val="499769996"/>
              </p:ext>
            </p:extLst>
          </p:nvPr>
        </p:nvGraphicFramePr>
        <p:xfrm>
          <a:off x="4538663" y="3194050"/>
          <a:ext cx="3113087" cy="466725"/>
        </p:xfrm>
        <a:graphic>
          <a:graphicData uri="http://schemas.openxmlformats.org/presentationml/2006/ole">
            <mc:AlternateContent xmlns:mc="http://schemas.openxmlformats.org/markup-compatibility/2006">
              <mc:Choice xmlns:v="urn:schemas-microsoft-com:vml" Requires="v">
                <p:oleObj spid="_x0000_s3324" name="Equation" r:id="rId11" imgW="3113383" imgH="466544" progId="Equation.DSMT4">
                  <p:embed/>
                </p:oleObj>
              </mc:Choice>
              <mc:Fallback>
                <p:oleObj name="Equation" r:id="rId11" imgW="3113383" imgH="466544" progId="Equation.DSMT4">
                  <p:embed/>
                  <p:pic>
                    <p:nvPicPr>
                      <p:cNvPr id="0" name=""/>
                      <p:cNvPicPr/>
                      <p:nvPr/>
                    </p:nvPicPr>
                    <p:blipFill>
                      <a:blip r:embed="rId12"/>
                      <a:stretch>
                        <a:fillRect/>
                      </a:stretch>
                    </p:blipFill>
                    <p:spPr>
                      <a:xfrm>
                        <a:off x="4538663" y="3194050"/>
                        <a:ext cx="3113087" cy="466725"/>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1F0FE6F3-6FAC-4BA6-AA86-8959F5E126A8}"/>
              </a:ext>
            </a:extLst>
          </p:cNvPr>
          <p:cNvGraphicFramePr>
            <a:graphicFrameLocks noChangeAspect="1"/>
          </p:cNvGraphicFramePr>
          <p:nvPr>
            <p:extLst>
              <p:ext uri="{D42A27DB-BD31-4B8C-83A1-F6EECF244321}">
                <p14:modId xmlns:p14="http://schemas.microsoft.com/office/powerpoint/2010/main" val="2782972834"/>
              </p:ext>
            </p:extLst>
          </p:nvPr>
        </p:nvGraphicFramePr>
        <p:xfrm>
          <a:off x="4538663" y="3194050"/>
          <a:ext cx="3113087" cy="466725"/>
        </p:xfrm>
        <a:graphic>
          <a:graphicData uri="http://schemas.openxmlformats.org/presentationml/2006/ole">
            <mc:AlternateContent xmlns:mc="http://schemas.openxmlformats.org/markup-compatibility/2006">
              <mc:Choice xmlns:v="urn:schemas-microsoft-com:vml" Requires="v">
                <p:oleObj spid="_x0000_s3325" name="Equation" r:id="rId13" imgW="3113383" imgH="466544" progId="Equation.DSMT4">
                  <p:embed/>
                </p:oleObj>
              </mc:Choice>
              <mc:Fallback>
                <p:oleObj name="Equation" r:id="rId13" imgW="3113383" imgH="466544" progId="Equation.DSMT4">
                  <p:embed/>
                  <p:pic>
                    <p:nvPicPr>
                      <p:cNvPr id="0" name=""/>
                      <p:cNvPicPr/>
                      <p:nvPr/>
                    </p:nvPicPr>
                    <p:blipFill>
                      <a:blip r:embed="rId12"/>
                      <a:stretch>
                        <a:fillRect/>
                      </a:stretch>
                    </p:blipFill>
                    <p:spPr>
                      <a:xfrm>
                        <a:off x="4538663" y="3194050"/>
                        <a:ext cx="3113087" cy="466725"/>
                      </a:xfrm>
                      <a:prstGeom prst="rect">
                        <a:avLst/>
                      </a:prstGeom>
                    </p:spPr>
                  </p:pic>
                </p:oleObj>
              </mc:Fallback>
            </mc:AlternateContent>
          </a:graphicData>
        </a:graphic>
      </p:graphicFrame>
      <p:graphicFrame>
        <p:nvGraphicFramePr>
          <p:cNvPr id="24" name="表格 23">
            <a:extLst>
              <a:ext uri="{FF2B5EF4-FFF2-40B4-BE49-F238E27FC236}">
                <a16:creationId xmlns:a16="http://schemas.microsoft.com/office/drawing/2014/main" id="{F3A5256E-B154-4E39-9EBF-B421A7676232}"/>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graphicFrame>
        <p:nvGraphicFramePr>
          <p:cNvPr id="2" name="对象 1">
            <a:extLst>
              <a:ext uri="{FF2B5EF4-FFF2-40B4-BE49-F238E27FC236}">
                <a16:creationId xmlns:a16="http://schemas.microsoft.com/office/drawing/2014/main" id="{6F4B00F4-8581-4C65-A300-B0B4971FD997}"/>
              </a:ext>
            </a:extLst>
          </p:cNvPr>
          <p:cNvGraphicFramePr>
            <a:graphicFrameLocks noChangeAspect="1"/>
          </p:cNvGraphicFramePr>
          <p:nvPr>
            <p:extLst>
              <p:ext uri="{D42A27DB-BD31-4B8C-83A1-F6EECF244321}">
                <p14:modId xmlns:p14="http://schemas.microsoft.com/office/powerpoint/2010/main" val="1353365345"/>
              </p:ext>
            </p:extLst>
          </p:nvPr>
        </p:nvGraphicFramePr>
        <p:xfrm>
          <a:off x="1293813" y="3068960"/>
          <a:ext cx="4568825" cy="3011487"/>
        </p:xfrm>
        <a:graphic>
          <a:graphicData uri="http://schemas.openxmlformats.org/presentationml/2006/ole">
            <mc:AlternateContent xmlns:mc="http://schemas.openxmlformats.org/markup-compatibility/2006">
              <mc:Choice xmlns:v="urn:schemas-microsoft-com:vml" Requires="v">
                <p:oleObj spid="_x0000_s3326" name="Equation" r:id="rId14" imgW="4569101" imgH="3011508" progId="Equation.DSMT4">
                  <p:embed/>
                </p:oleObj>
              </mc:Choice>
              <mc:Fallback>
                <p:oleObj name="Equation" r:id="rId14" imgW="4569101" imgH="3011508" progId="Equation.DSMT4">
                  <p:embed/>
                  <p:pic>
                    <p:nvPicPr>
                      <p:cNvPr id="0" name=""/>
                      <p:cNvPicPr/>
                      <p:nvPr/>
                    </p:nvPicPr>
                    <p:blipFill>
                      <a:blip r:embed="rId15"/>
                      <a:stretch>
                        <a:fillRect/>
                      </a:stretch>
                    </p:blipFill>
                    <p:spPr>
                      <a:xfrm>
                        <a:off x="1293813" y="3068960"/>
                        <a:ext cx="4568825" cy="3011487"/>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B6D68142-383D-4371-99A1-35AD4868D338}"/>
              </a:ext>
            </a:extLst>
          </p:cNvPr>
          <p:cNvGraphicFramePr>
            <a:graphicFrameLocks noChangeAspect="1"/>
          </p:cNvGraphicFramePr>
          <p:nvPr>
            <p:extLst>
              <p:ext uri="{D42A27DB-BD31-4B8C-83A1-F6EECF244321}">
                <p14:modId xmlns:p14="http://schemas.microsoft.com/office/powerpoint/2010/main" val="3134404162"/>
              </p:ext>
            </p:extLst>
          </p:nvPr>
        </p:nvGraphicFramePr>
        <p:xfrm>
          <a:off x="6816080" y="2939884"/>
          <a:ext cx="3684587" cy="3013075"/>
        </p:xfrm>
        <a:graphic>
          <a:graphicData uri="http://schemas.openxmlformats.org/presentationml/2006/ole">
            <mc:AlternateContent xmlns:mc="http://schemas.openxmlformats.org/markup-compatibility/2006">
              <mc:Choice xmlns:v="urn:schemas-microsoft-com:vml" Requires="v">
                <p:oleObj spid="_x0000_s3327" name="Equation" r:id="rId16" imgW="3683795" imgH="3012948" progId="Equation.DSMT4">
                  <p:embed/>
                </p:oleObj>
              </mc:Choice>
              <mc:Fallback>
                <p:oleObj name="Equation" r:id="rId16" imgW="3683795" imgH="3012948" progId="Equation.DSMT4">
                  <p:embed/>
                  <p:pic>
                    <p:nvPicPr>
                      <p:cNvPr id="0" name=""/>
                      <p:cNvPicPr/>
                      <p:nvPr/>
                    </p:nvPicPr>
                    <p:blipFill>
                      <a:blip r:embed="rId17"/>
                      <a:stretch>
                        <a:fillRect/>
                      </a:stretch>
                    </p:blipFill>
                    <p:spPr>
                      <a:xfrm>
                        <a:off x="6816080" y="2939884"/>
                        <a:ext cx="3684587" cy="3013075"/>
                      </a:xfrm>
                      <a:prstGeom prst="rect">
                        <a:avLst/>
                      </a:prstGeom>
                    </p:spPr>
                  </p:pic>
                </p:oleObj>
              </mc:Fallback>
            </mc:AlternateContent>
          </a:graphicData>
        </a:graphic>
      </p:graphicFrame>
    </p:spTree>
    <p:extLst>
      <p:ext uri="{BB962C8B-B14F-4D97-AF65-F5344CB8AC3E}">
        <p14:creationId xmlns:p14="http://schemas.microsoft.com/office/powerpoint/2010/main" val="4113616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A15BF6CE-2AAE-4615-B25B-48E0EFCF2110}"/>
              </a:ext>
            </a:extLst>
          </p:cNvPr>
          <p:cNvSpPr txBox="1"/>
          <p:nvPr/>
        </p:nvSpPr>
        <p:spPr>
          <a:xfrm>
            <a:off x="1559496" y="1509045"/>
            <a:ext cx="7769113" cy="461665"/>
          </a:xfrm>
          <a:prstGeom prst="rect">
            <a:avLst/>
          </a:prstGeom>
          <a:noFill/>
        </p:spPr>
        <p:txBody>
          <a:bodyPr wrap="square" rtlCol="0">
            <a:spAutoFit/>
          </a:bodyPr>
          <a:lstStyle/>
          <a:p>
            <a:r>
              <a:rPr lang="zh-CN" altLang="en-US" sz="2400" b="1" dirty="0"/>
              <a:t>研究基础：</a:t>
            </a:r>
            <a:endParaRPr lang="en-US" altLang="zh-CN" sz="2400" b="1" dirty="0"/>
          </a:p>
        </p:txBody>
      </p:sp>
      <p:sp>
        <p:nvSpPr>
          <p:cNvPr id="4" name="文本框 3">
            <a:extLst>
              <a:ext uri="{FF2B5EF4-FFF2-40B4-BE49-F238E27FC236}">
                <a16:creationId xmlns:a16="http://schemas.microsoft.com/office/drawing/2014/main" id="{D3DD126F-C5E8-451B-89B2-479A40AF2FE0}"/>
              </a:ext>
            </a:extLst>
          </p:cNvPr>
          <p:cNvSpPr txBox="1"/>
          <p:nvPr/>
        </p:nvSpPr>
        <p:spPr>
          <a:xfrm>
            <a:off x="2135560" y="1970710"/>
            <a:ext cx="2664296" cy="369332"/>
          </a:xfrm>
          <a:prstGeom prst="rect">
            <a:avLst/>
          </a:prstGeom>
          <a:noFill/>
        </p:spPr>
        <p:txBody>
          <a:bodyPr wrap="square" rtlCol="0">
            <a:spAutoFit/>
          </a:bodyPr>
          <a:lstStyle/>
          <a:p>
            <a:r>
              <a:rPr lang="zh-CN" altLang="en-US" dirty="0"/>
              <a:t>贝叶斯信息准则：</a:t>
            </a:r>
          </a:p>
        </p:txBody>
      </p:sp>
      <p:graphicFrame>
        <p:nvGraphicFramePr>
          <p:cNvPr id="5" name="对象 4">
            <a:extLst>
              <a:ext uri="{FF2B5EF4-FFF2-40B4-BE49-F238E27FC236}">
                <a16:creationId xmlns:a16="http://schemas.microsoft.com/office/drawing/2014/main" id="{7B7C0138-D47E-4893-AFA5-793F1E3728AE}"/>
              </a:ext>
            </a:extLst>
          </p:cNvPr>
          <p:cNvGraphicFramePr>
            <a:graphicFrameLocks noChangeAspect="1"/>
          </p:cNvGraphicFramePr>
          <p:nvPr>
            <p:extLst>
              <p:ext uri="{D42A27DB-BD31-4B8C-83A1-F6EECF244321}">
                <p14:modId xmlns:p14="http://schemas.microsoft.com/office/powerpoint/2010/main" val="1479617002"/>
              </p:ext>
            </p:extLst>
          </p:nvPr>
        </p:nvGraphicFramePr>
        <p:xfrm>
          <a:off x="3791744" y="2340042"/>
          <a:ext cx="2411025" cy="415694"/>
        </p:xfrm>
        <a:graphic>
          <a:graphicData uri="http://schemas.openxmlformats.org/presentationml/2006/ole">
            <mc:AlternateContent xmlns:mc="http://schemas.openxmlformats.org/markup-compatibility/2006">
              <mc:Choice xmlns:v="urn:schemas-microsoft-com:vml" Requires="v">
                <p:oleObj spid="_x0000_s7191" name="Equation" r:id="rId3" imgW="1473120" imgH="253800" progId="Equation.DSMT4">
                  <p:embed/>
                </p:oleObj>
              </mc:Choice>
              <mc:Fallback>
                <p:oleObj name="Equation" r:id="rId3" imgW="1473120" imgH="253800" progId="Equation.DSMT4">
                  <p:embed/>
                  <p:pic>
                    <p:nvPicPr>
                      <p:cNvPr id="0" name=""/>
                      <p:cNvPicPr/>
                      <p:nvPr/>
                    </p:nvPicPr>
                    <p:blipFill>
                      <a:blip r:embed="rId4"/>
                      <a:stretch>
                        <a:fillRect/>
                      </a:stretch>
                    </p:blipFill>
                    <p:spPr>
                      <a:xfrm>
                        <a:off x="3791744" y="2340042"/>
                        <a:ext cx="2411025" cy="415694"/>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DBBD2F8-8C88-449A-83EC-67D35C4206B3}"/>
                  </a:ext>
                </a:extLst>
              </p:cNvPr>
              <p:cNvSpPr txBox="1"/>
              <p:nvPr/>
            </p:nvSpPr>
            <p:spPr>
              <a:xfrm>
                <a:off x="2135560" y="2822114"/>
                <a:ext cx="6984776" cy="2585323"/>
              </a:xfrm>
              <a:prstGeom prst="rect">
                <a:avLst/>
              </a:prstGeom>
              <a:noFill/>
            </p:spPr>
            <p:txBody>
              <a:bodyPr wrap="square" rtlCol="0">
                <a:spAutoFit/>
              </a:bodyPr>
              <a:lstStyle/>
              <a:p>
                <a:r>
                  <a:rPr lang="en-US" altLang="zh-CN" dirty="0"/>
                  <a:t>     </a:t>
                </a:r>
                <a:r>
                  <a:rPr lang="zh-CN" altLang="en-US" dirty="0"/>
                  <a:t>其中</a:t>
                </a:r>
                <a14:m>
                  <m:oMath xmlns:m="http://schemas.openxmlformats.org/officeDocument/2006/math">
                    <m:r>
                      <a:rPr lang="en-US" altLang="zh-CN" b="0" i="1" smtClean="0">
                        <a:latin typeface="Cambria Math" panose="02040503050406030204" pitchFamily="18" charset="0"/>
                      </a:rPr>
                      <m:t>𝑘</m:t>
                    </m:r>
                    <m:r>
                      <a:rPr lang="zh-CN" altLang="en-US" i="1">
                        <a:latin typeface="Cambria Math" panose="02040503050406030204" pitchFamily="18" charset="0"/>
                      </a:rPr>
                      <m:t>表示</m:t>
                    </m:r>
                  </m:oMath>
                </a14:m>
                <a:r>
                  <a:rPr lang="zh-CN" altLang="en-US" dirty="0"/>
                  <a:t>模型参数个数，</a:t>
                </a:r>
                <a14:m>
                  <m:oMath xmlns:m="http://schemas.openxmlformats.org/officeDocument/2006/math">
                    <m:r>
                      <a:rPr lang="en-US" altLang="zh-CN" b="0" i="1" smtClean="0">
                        <a:latin typeface="Cambria Math" panose="02040503050406030204" pitchFamily="18" charset="0"/>
                      </a:rPr>
                      <m:t>𝐿</m:t>
                    </m:r>
                    <m:r>
                      <a:rPr lang="zh-CN" altLang="en-US" i="1">
                        <a:latin typeface="Cambria Math" panose="02040503050406030204" pitchFamily="18" charset="0"/>
                      </a:rPr>
                      <m:t>表示</m:t>
                    </m:r>
                  </m:oMath>
                </a14:m>
                <a:r>
                  <a:rPr lang="zh-CN" altLang="en-US" dirty="0"/>
                  <a:t>样本数据关于模型参数的似然函数，</a:t>
                </a:r>
                <a14:m>
                  <m:oMath xmlns:m="http://schemas.openxmlformats.org/officeDocument/2006/math">
                    <m:r>
                      <a:rPr lang="en-US" altLang="zh-CN" b="0" i="1" smtClean="0">
                        <a:latin typeface="Cambria Math" panose="02040503050406030204" pitchFamily="18" charset="0"/>
                      </a:rPr>
                      <m:t>𝑛</m:t>
                    </m:r>
                    <m:r>
                      <a:rPr lang="zh-CN" altLang="en-US" i="1">
                        <a:latin typeface="Cambria Math" panose="02040503050406030204" pitchFamily="18" charset="0"/>
                      </a:rPr>
                      <m:t>表示</m:t>
                    </m:r>
                  </m:oMath>
                </a14:m>
                <a:r>
                  <a:rPr lang="zh-CN" altLang="en-US" dirty="0"/>
                  <a:t>样本数量。</a:t>
                </a:r>
                <a:endParaRPr lang="en-US" altLang="zh-CN" dirty="0"/>
              </a:p>
              <a:p>
                <a:r>
                  <a:rPr lang="en-US" altLang="zh-CN" dirty="0"/>
                  <a:t>      </a:t>
                </a:r>
                <a:r>
                  <a:rPr lang="zh-CN" altLang="en-US" dirty="0"/>
                  <a:t>很多参数估计问题都采用似然函数作为目标函数，当训练数据足够多时，以提高模型复杂度为代价可以不断提高模型精度，但会带来一个机器学习中非常普遍的问题</a:t>
                </a:r>
                <a:r>
                  <a:rPr lang="en-US" altLang="zh-CN" dirty="0"/>
                  <a:t>——</a:t>
                </a:r>
                <a:r>
                  <a:rPr lang="zh-CN" altLang="en-US" dirty="0"/>
                  <a:t>过拟合。所以，模型选择问题必须在模型复杂度与模型对数据集描述能力（即似然函数）之间寻求最佳平衡。</a:t>
                </a:r>
              </a:p>
              <a:p>
                <a:r>
                  <a:rPr lang="zh-CN" altLang="en-US" dirty="0"/>
                  <a:t>       贝叶斯信息准则就是通过</a:t>
                </a:r>
                <a:r>
                  <a:rPr lang="zh-CN" altLang="en-US" b="1" dirty="0"/>
                  <a:t>加入模型复杂度的惩罚项来避免过拟合问题。</a:t>
                </a:r>
              </a:p>
            </p:txBody>
          </p:sp>
        </mc:Choice>
        <mc:Fallback xmlns="">
          <p:sp>
            <p:nvSpPr>
              <p:cNvPr id="6" name="文本框 5">
                <a:extLst>
                  <a:ext uri="{FF2B5EF4-FFF2-40B4-BE49-F238E27FC236}">
                    <a16:creationId xmlns:a16="http://schemas.microsoft.com/office/drawing/2014/main" id="{3DBBD2F8-8C88-449A-83EC-67D35C4206B3}"/>
                  </a:ext>
                </a:extLst>
              </p:cNvPr>
              <p:cNvSpPr txBox="1">
                <a:spLocks noRot="1" noChangeAspect="1" noMove="1" noResize="1" noEditPoints="1" noAdjustHandles="1" noChangeArrowheads="1" noChangeShapeType="1" noTextEdit="1"/>
              </p:cNvSpPr>
              <p:nvPr/>
            </p:nvSpPr>
            <p:spPr>
              <a:xfrm>
                <a:off x="2135560" y="2822114"/>
                <a:ext cx="6984776" cy="2585323"/>
              </a:xfrm>
              <a:prstGeom prst="rect">
                <a:avLst/>
              </a:prstGeom>
              <a:blipFill>
                <a:blip r:embed="rId5"/>
                <a:stretch>
                  <a:fillRect l="-698" t="-2123" r="-785" b="-2123"/>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19CBA96C-13EC-44A1-84D6-B9B4017ADD10}"/>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88927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A4E9D41F-65EC-47CE-89B5-8B5805863862}"/>
              </a:ext>
            </a:extLst>
          </p:cNvPr>
          <p:cNvSpPr txBox="1"/>
          <p:nvPr/>
        </p:nvSpPr>
        <p:spPr>
          <a:xfrm>
            <a:off x="1559496" y="1385934"/>
            <a:ext cx="7769113" cy="830997"/>
          </a:xfrm>
          <a:prstGeom prst="rect">
            <a:avLst/>
          </a:prstGeom>
          <a:noFill/>
        </p:spPr>
        <p:txBody>
          <a:bodyPr wrap="square" rtlCol="0">
            <a:spAutoFit/>
          </a:bodyPr>
          <a:lstStyle/>
          <a:p>
            <a:r>
              <a:rPr lang="zh-CN" altLang="en-US" sz="2800" b="1" dirty="0"/>
              <a:t>研究内容</a:t>
            </a:r>
            <a:r>
              <a:rPr lang="en-US" altLang="zh-CN" sz="2800" b="1" dirty="0"/>
              <a:t>1</a:t>
            </a:r>
            <a:r>
              <a:rPr lang="en-US" altLang="zh-CN" sz="2800" b="1" dirty="0">
                <a:sym typeface="Wingdings" panose="05000000000000000000" pitchFamily="2" charset="2"/>
              </a:rPr>
              <a:t>:</a:t>
            </a:r>
            <a:r>
              <a:rPr lang="zh-CN" altLang="en-US" sz="2800" b="1" dirty="0">
                <a:sym typeface="Wingdings" panose="05000000000000000000" pitchFamily="2" charset="2"/>
              </a:rPr>
              <a:t> （</a:t>
            </a:r>
            <a:r>
              <a:rPr lang="zh-CN" altLang="en-US" sz="2800" b="1" dirty="0">
                <a:solidFill>
                  <a:srgbClr val="FF0000"/>
                </a:solidFill>
                <a:sym typeface="Wingdings" panose="05000000000000000000" pitchFamily="2" charset="2"/>
              </a:rPr>
              <a:t>已完成</a:t>
            </a:r>
            <a:r>
              <a:rPr lang="zh-CN" altLang="en-US" sz="2800" b="1" dirty="0">
                <a:sym typeface="Wingdings" panose="05000000000000000000" pitchFamily="2" charset="2"/>
              </a:rPr>
              <a:t>）</a:t>
            </a:r>
            <a:endParaRPr lang="en-US" altLang="zh-CN" sz="2800" dirty="0">
              <a:solidFill>
                <a:srgbClr val="FF0000"/>
              </a:solidFill>
            </a:endParaRPr>
          </a:p>
          <a:p>
            <a:r>
              <a:rPr lang="zh-CN" altLang="en-US" sz="2000" dirty="0"/>
              <a:t> </a:t>
            </a:r>
            <a:endParaRPr lang="en-US" altLang="zh-CN" sz="2000" dirty="0"/>
          </a:p>
        </p:txBody>
      </p:sp>
      <p:sp>
        <p:nvSpPr>
          <p:cNvPr id="4" name="矩形: 圆角 3">
            <a:extLst>
              <a:ext uri="{FF2B5EF4-FFF2-40B4-BE49-F238E27FC236}">
                <a16:creationId xmlns:a16="http://schemas.microsoft.com/office/drawing/2014/main" id="{843301AD-3408-4B03-9E3A-D37D5A9CE51D}"/>
              </a:ext>
            </a:extLst>
          </p:cNvPr>
          <p:cNvSpPr/>
          <p:nvPr/>
        </p:nvSpPr>
        <p:spPr>
          <a:xfrm>
            <a:off x="407368" y="3605541"/>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训练数据</a:t>
            </a:r>
          </a:p>
        </p:txBody>
      </p:sp>
      <p:sp>
        <p:nvSpPr>
          <p:cNvPr id="7" name="矩形: 圆角 6">
            <a:extLst>
              <a:ext uri="{FF2B5EF4-FFF2-40B4-BE49-F238E27FC236}">
                <a16:creationId xmlns:a16="http://schemas.microsoft.com/office/drawing/2014/main" id="{3371D917-6D08-4961-A636-9EDFD693DA97}"/>
              </a:ext>
            </a:extLst>
          </p:cNvPr>
          <p:cNvSpPr/>
          <p:nvPr/>
        </p:nvSpPr>
        <p:spPr>
          <a:xfrm>
            <a:off x="2639616" y="2474610"/>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模型一</a:t>
            </a:r>
          </a:p>
        </p:txBody>
      </p:sp>
      <p:sp>
        <p:nvSpPr>
          <p:cNvPr id="9" name="矩形: 圆角 8">
            <a:extLst>
              <a:ext uri="{FF2B5EF4-FFF2-40B4-BE49-F238E27FC236}">
                <a16:creationId xmlns:a16="http://schemas.microsoft.com/office/drawing/2014/main" id="{3371D917-6D08-4961-A636-9EDFD693DA97}"/>
              </a:ext>
            </a:extLst>
          </p:cNvPr>
          <p:cNvSpPr/>
          <p:nvPr/>
        </p:nvSpPr>
        <p:spPr>
          <a:xfrm>
            <a:off x="2612728" y="3605541"/>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a:t>
            </a:r>
            <a:endParaRPr lang="zh-CN" altLang="en-US" dirty="0"/>
          </a:p>
        </p:txBody>
      </p:sp>
      <p:sp>
        <p:nvSpPr>
          <p:cNvPr id="10" name="矩形: 圆角 9">
            <a:extLst>
              <a:ext uri="{FF2B5EF4-FFF2-40B4-BE49-F238E27FC236}">
                <a16:creationId xmlns:a16="http://schemas.microsoft.com/office/drawing/2014/main" id="{40FC542E-4468-4E0A-ABEB-63FB060DECEB}"/>
              </a:ext>
            </a:extLst>
          </p:cNvPr>
          <p:cNvSpPr/>
          <p:nvPr/>
        </p:nvSpPr>
        <p:spPr>
          <a:xfrm>
            <a:off x="2639616" y="4736472"/>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t>模型</a:t>
            </a:r>
            <a:r>
              <a:rPr lang="en-US" altLang="zh-CN" dirty="0"/>
              <a:t>n</a:t>
            </a:r>
            <a:endParaRPr lang="zh-CN" altLang="en-US" dirty="0"/>
          </a:p>
        </p:txBody>
      </p:sp>
      <p:cxnSp>
        <p:nvCxnSpPr>
          <p:cNvPr id="16" name="直接箭头连接符 15">
            <a:extLst>
              <a:ext uri="{FF2B5EF4-FFF2-40B4-BE49-F238E27FC236}">
                <a16:creationId xmlns:a16="http://schemas.microsoft.com/office/drawing/2014/main" id="{8E3E216E-8CFA-433B-B174-25C6B277777B}"/>
              </a:ext>
            </a:extLst>
          </p:cNvPr>
          <p:cNvCxnSpPr>
            <a:stCxn id="4" idx="3"/>
            <a:endCxn id="7" idx="1"/>
          </p:cNvCxnSpPr>
          <p:nvPr/>
        </p:nvCxnSpPr>
        <p:spPr>
          <a:xfrm flipV="1">
            <a:off x="1631504" y="2762642"/>
            <a:ext cx="1008112" cy="1130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418B53F-737F-4B44-BB6B-B0DCE5B27790}"/>
              </a:ext>
            </a:extLst>
          </p:cNvPr>
          <p:cNvCxnSpPr>
            <a:stCxn id="4" idx="3"/>
            <a:endCxn id="9" idx="1"/>
          </p:cNvCxnSpPr>
          <p:nvPr/>
        </p:nvCxnSpPr>
        <p:spPr>
          <a:xfrm>
            <a:off x="1631504" y="3893573"/>
            <a:ext cx="981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FFED0E3-48BB-4D8F-9EC5-DF2B297E309B}"/>
              </a:ext>
            </a:extLst>
          </p:cNvPr>
          <p:cNvCxnSpPr>
            <a:stCxn id="4" idx="3"/>
            <a:endCxn id="10" idx="1"/>
          </p:cNvCxnSpPr>
          <p:nvPr/>
        </p:nvCxnSpPr>
        <p:spPr>
          <a:xfrm>
            <a:off x="1631504" y="3893573"/>
            <a:ext cx="1008112" cy="1130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7754D864-4EDE-43EE-B7E9-9446C58EF13B}"/>
              </a:ext>
            </a:extLst>
          </p:cNvPr>
          <p:cNvSpPr/>
          <p:nvPr/>
        </p:nvSpPr>
        <p:spPr>
          <a:xfrm>
            <a:off x="4799856" y="2322793"/>
            <a:ext cx="1296144" cy="2873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基数分布参数</a:t>
            </a:r>
          </a:p>
        </p:txBody>
      </p:sp>
      <p:sp>
        <p:nvSpPr>
          <p:cNvPr id="24" name="矩形: 圆角 23">
            <a:extLst>
              <a:ext uri="{FF2B5EF4-FFF2-40B4-BE49-F238E27FC236}">
                <a16:creationId xmlns:a16="http://schemas.microsoft.com/office/drawing/2014/main" id="{76F66858-1247-42B4-A6CE-129DE555FFD5}"/>
              </a:ext>
            </a:extLst>
          </p:cNvPr>
          <p:cNvSpPr/>
          <p:nvPr/>
        </p:nvSpPr>
        <p:spPr>
          <a:xfrm>
            <a:off x="4799856" y="2937613"/>
            <a:ext cx="1296144" cy="312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特征分布参数</a:t>
            </a:r>
          </a:p>
        </p:txBody>
      </p:sp>
      <p:sp>
        <p:nvSpPr>
          <p:cNvPr id="39" name="文本框 38">
            <a:extLst>
              <a:ext uri="{FF2B5EF4-FFF2-40B4-BE49-F238E27FC236}">
                <a16:creationId xmlns:a16="http://schemas.microsoft.com/office/drawing/2014/main" id="{9EB3E516-3260-47A6-AA66-07165CAF451E}"/>
              </a:ext>
            </a:extLst>
          </p:cNvPr>
          <p:cNvSpPr txBox="1"/>
          <p:nvPr/>
        </p:nvSpPr>
        <p:spPr>
          <a:xfrm>
            <a:off x="4331804" y="2223611"/>
            <a:ext cx="504056" cy="276999"/>
          </a:xfrm>
          <a:prstGeom prst="rect">
            <a:avLst/>
          </a:prstGeom>
          <a:noFill/>
        </p:spPr>
        <p:txBody>
          <a:bodyPr wrap="square" rtlCol="0">
            <a:spAutoFit/>
          </a:bodyPr>
          <a:lstStyle/>
          <a:p>
            <a:r>
              <a:rPr lang="en-US" altLang="zh-CN" sz="1200" dirty="0"/>
              <a:t>MLE</a:t>
            </a:r>
            <a:endParaRPr lang="zh-CN" altLang="en-US" sz="1200" dirty="0"/>
          </a:p>
        </p:txBody>
      </p:sp>
      <p:sp>
        <p:nvSpPr>
          <p:cNvPr id="40" name="文本框 39">
            <a:extLst>
              <a:ext uri="{FF2B5EF4-FFF2-40B4-BE49-F238E27FC236}">
                <a16:creationId xmlns:a16="http://schemas.microsoft.com/office/drawing/2014/main" id="{0FF236BB-762D-464C-AE04-F25205712DCF}"/>
              </a:ext>
            </a:extLst>
          </p:cNvPr>
          <p:cNvSpPr txBox="1"/>
          <p:nvPr/>
        </p:nvSpPr>
        <p:spPr>
          <a:xfrm>
            <a:off x="4260348" y="2656780"/>
            <a:ext cx="791720" cy="461665"/>
          </a:xfrm>
          <a:prstGeom prst="rect">
            <a:avLst/>
          </a:prstGeom>
          <a:noFill/>
        </p:spPr>
        <p:txBody>
          <a:bodyPr wrap="square" rtlCol="0">
            <a:spAutoFit/>
          </a:bodyPr>
          <a:lstStyle/>
          <a:p>
            <a:r>
              <a:rPr lang="en-US" altLang="zh-CN" sz="1200" dirty="0"/>
              <a:t>Gibbs</a:t>
            </a:r>
            <a:r>
              <a:rPr lang="zh-CN" altLang="en-US" sz="1200" dirty="0"/>
              <a:t>参数采样</a:t>
            </a:r>
          </a:p>
        </p:txBody>
      </p:sp>
      <p:cxnSp>
        <p:nvCxnSpPr>
          <p:cNvPr id="51" name="连接符: 肘形 50">
            <a:extLst>
              <a:ext uri="{FF2B5EF4-FFF2-40B4-BE49-F238E27FC236}">
                <a16:creationId xmlns:a16="http://schemas.microsoft.com/office/drawing/2014/main" id="{27692408-3BEF-41FF-B9A0-6F4828A457F3}"/>
              </a:ext>
            </a:extLst>
          </p:cNvPr>
          <p:cNvCxnSpPr>
            <a:cxnSpLocks/>
            <a:stCxn id="7" idx="3"/>
            <a:endCxn id="23" idx="1"/>
          </p:cNvCxnSpPr>
          <p:nvPr/>
        </p:nvCxnSpPr>
        <p:spPr>
          <a:xfrm flipV="1">
            <a:off x="3863752" y="2466458"/>
            <a:ext cx="936104" cy="2961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C14F2D43-16EA-43A1-A785-25F7D28F8A07}"/>
              </a:ext>
            </a:extLst>
          </p:cNvPr>
          <p:cNvCxnSpPr>
            <a:stCxn id="7" idx="3"/>
          </p:cNvCxnSpPr>
          <p:nvPr/>
        </p:nvCxnSpPr>
        <p:spPr>
          <a:xfrm>
            <a:off x="3863752" y="2762642"/>
            <a:ext cx="936104" cy="3311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B19F0953-3D64-42A9-AAD4-9CBDBA2995F4}"/>
              </a:ext>
            </a:extLst>
          </p:cNvPr>
          <p:cNvSpPr/>
          <p:nvPr/>
        </p:nvSpPr>
        <p:spPr>
          <a:xfrm>
            <a:off x="6816080" y="2374055"/>
            <a:ext cx="1224136" cy="7197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学习得到的模型一</a:t>
            </a:r>
          </a:p>
        </p:txBody>
      </p:sp>
      <p:cxnSp>
        <p:nvCxnSpPr>
          <p:cNvPr id="57" name="连接符: 肘形 56">
            <a:extLst>
              <a:ext uri="{FF2B5EF4-FFF2-40B4-BE49-F238E27FC236}">
                <a16:creationId xmlns:a16="http://schemas.microsoft.com/office/drawing/2014/main" id="{9E6C41EA-BCB1-40D2-AA6E-AD8C93E61C93}"/>
              </a:ext>
            </a:extLst>
          </p:cNvPr>
          <p:cNvCxnSpPr>
            <a:stCxn id="23" idx="3"/>
            <a:endCxn id="55" idx="1"/>
          </p:cNvCxnSpPr>
          <p:nvPr/>
        </p:nvCxnSpPr>
        <p:spPr>
          <a:xfrm>
            <a:off x="6096000" y="2466458"/>
            <a:ext cx="720080" cy="2674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连接符: 肘形 63">
            <a:extLst>
              <a:ext uri="{FF2B5EF4-FFF2-40B4-BE49-F238E27FC236}">
                <a16:creationId xmlns:a16="http://schemas.microsoft.com/office/drawing/2014/main" id="{172B9656-0327-4555-B871-DAAE282BB108}"/>
              </a:ext>
            </a:extLst>
          </p:cNvPr>
          <p:cNvCxnSpPr>
            <a:stCxn id="24" idx="3"/>
            <a:endCxn id="55" idx="1"/>
          </p:cNvCxnSpPr>
          <p:nvPr/>
        </p:nvCxnSpPr>
        <p:spPr>
          <a:xfrm flipV="1">
            <a:off x="6096000" y="2733919"/>
            <a:ext cx="720080" cy="35986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66" name="矩形: 圆角 65">
            <a:extLst>
              <a:ext uri="{FF2B5EF4-FFF2-40B4-BE49-F238E27FC236}">
                <a16:creationId xmlns:a16="http://schemas.microsoft.com/office/drawing/2014/main" id="{EDED0911-3905-46EB-9468-BE4B3C642985}"/>
              </a:ext>
            </a:extLst>
          </p:cNvPr>
          <p:cNvSpPr/>
          <p:nvPr/>
        </p:nvSpPr>
        <p:spPr>
          <a:xfrm>
            <a:off x="4819738" y="3605541"/>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a:t>
            </a:r>
            <a:endParaRPr lang="zh-CN" altLang="en-US" dirty="0"/>
          </a:p>
        </p:txBody>
      </p:sp>
      <p:sp>
        <p:nvSpPr>
          <p:cNvPr id="67" name="矩形: 圆角 66">
            <a:extLst>
              <a:ext uri="{FF2B5EF4-FFF2-40B4-BE49-F238E27FC236}">
                <a16:creationId xmlns:a16="http://schemas.microsoft.com/office/drawing/2014/main" id="{D4892750-177B-4177-ABD5-71F647A5B135}"/>
              </a:ext>
            </a:extLst>
          </p:cNvPr>
          <p:cNvSpPr/>
          <p:nvPr/>
        </p:nvSpPr>
        <p:spPr>
          <a:xfrm>
            <a:off x="4819738" y="4736472"/>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a:t>
            </a:r>
            <a:endParaRPr lang="zh-CN" altLang="en-US" dirty="0"/>
          </a:p>
        </p:txBody>
      </p:sp>
      <p:sp>
        <p:nvSpPr>
          <p:cNvPr id="68" name="矩形: 圆角 67">
            <a:extLst>
              <a:ext uri="{FF2B5EF4-FFF2-40B4-BE49-F238E27FC236}">
                <a16:creationId xmlns:a16="http://schemas.microsoft.com/office/drawing/2014/main" id="{547FFF04-435E-4703-AC92-C1EDAF9A4D0F}"/>
              </a:ext>
            </a:extLst>
          </p:cNvPr>
          <p:cNvSpPr/>
          <p:nvPr/>
        </p:nvSpPr>
        <p:spPr>
          <a:xfrm>
            <a:off x="6816080" y="3605541"/>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a:t>
            </a:r>
            <a:endParaRPr lang="zh-CN" altLang="en-US" dirty="0"/>
          </a:p>
        </p:txBody>
      </p:sp>
      <p:sp>
        <p:nvSpPr>
          <p:cNvPr id="70" name="矩形: 圆角 69">
            <a:extLst>
              <a:ext uri="{FF2B5EF4-FFF2-40B4-BE49-F238E27FC236}">
                <a16:creationId xmlns:a16="http://schemas.microsoft.com/office/drawing/2014/main" id="{FC0F63E7-5185-4FD5-8D6C-15F34210C8E6}"/>
              </a:ext>
            </a:extLst>
          </p:cNvPr>
          <p:cNvSpPr/>
          <p:nvPr/>
        </p:nvSpPr>
        <p:spPr>
          <a:xfrm>
            <a:off x="6816080" y="4664640"/>
            <a:ext cx="1224136" cy="7197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学习得到的模型</a:t>
            </a:r>
            <a:r>
              <a:rPr lang="en-US" altLang="zh-CN" dirty="0"/>
              <a:t>n</a:t>
            </a:r>
            <a:endParaRPr lang="zh-CN" altLang="en-US" dirty="0"/>
          </a:p>
        </p:txBody>
      </p:sp>
      <p:cxnSp>
        <p:nvCxnSpPr>
          <p:cNvPr id="72" name="直接箭头连接符 71">
            <a:extLst>
              <a:ext uri="{FF2B5EF4-FFF2-40B4-BE49-F238E27FC236}">
                <a16:creationId xmlns:a16="http://schemas.microsoft.com/office/drawing/2014/main" id="{BA83E086-3FE5-477F-B171-CF718D2D9027}"/>
              </a:ext>
            </a:extLst>
          </p:cNvPr>
          <p:cNvCxnSpPr>
            <a:cxnSpLocks/>
            <a:stCxn id="9" idx="3"/>
            <a:endCxn id="66" idx="1"/>
          </p:cNvCxnSpPr>
          <p:nvPr/>
        </p:nvCxnSpPr>
        <p:spPr>
          <a:xfrm>
            <a:off x="3836864" y="3893573"/>
            <a:ext cx="9828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913A2ED1-3F23-492C-8248-9C2B4465EAE5}"/>
              </a:ext>
            </a:extLst>
          </p:cNvPr>
          <p:cNvCxnSpPr>
            <a:stCxn id="10" idx="3"/>
            <a:endCxn id="67" idx="1"/>
          </p:cNvCxnSpPr>
          <p:nvPr/>
        </p:nvCxnSpPr>
        <p:spPr>
          <a:xfrm>
            <a:off x="3863752" y="5024504"/>
            <a:ext cx="9559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40FEE120-A723-42AD-8651-DB9E784E458C}"/>
              </a:ext>
            </a:extLst>
          </p:cNvPr>
          <p:cNvCxnSpPr>
            <a:stCxn id="66" idx="3"/>
            <a:endCxn id="68" idx="1"/>
          </p:cNvCxnSpPr>
          <p:nvPr/>
        </p:nvCxnSpPr>
        <p:spPr>
          <a:xfrm>
            <a:off x="6043874" y="3893573"/>
            <a:ext cx="77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639859-E7DA-4E29-B0B3-D041B4809948}"/>
              </a:ext>
            </a:extLst>
          </p:cNvPr>
          <p:cNvCxnSpPr>
            <a:stCxn id="67" idx="3"/>
            <a:endCxn id="70" idx="1"/>
          </p:cNvCxnSpPr>
          <p:nvPr/>
        </p:nvCxnSpPr>
        <p:spPr>
          <a:xfrm>
            <a:off x="6043874" y="5024504"/>
            <a:ext cx="77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矩形: 圆角 88">
            <a:extLst>
              <a:ext uri="{FF2B5EF4-FFF2-40B4-BE49-F238E27FC236}">
                <a16:creationId xmlns:a16="http://schemas.microsoft.com/office/drawing/2014/main" id="{83A3AC45-BE79-426C-84A9-3D59C41E584F}"/>
              </a:ext>
            </a:extLst>
          </p:cNvPr>
          <p:cNvSpPr/>
          <p:nvPr/>
        </p:nvSpPr>
        <p:spPr>
          <a:xfrm>
            <a:off x="8904312" y="3603816"/>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BIC</a:t>
            </a:r>
            <a:endParaRPr lang="zh-CN" altLang="en-US" dirty="0"/>
          </a:p>
        </p:txBody>
      </p:sp>
      <p:sp>
        <p:nvSpPr>
          <p:cNvPr id="96" name="矩形: 圆角 95">
            <a:extLst>
              <a:ext uri="{FF2B5EF4-FFF2-40B4-BE49-F238E27FC236}">
                <a16:creationId xmlns:a16="http://schemas.microsoft.com/office/drawing/2014/main" id="{D0BF88C9-1A05-47DA-BDB5-EDF61E88C9CE}"/>
              </a:ext>
            </a:extLst>
          </p:cNvPr>
          <p:cNvSpPr/>
          <p:nvPr/>
        </p:nvSpPr>
        <p:spPr>
          <a:xfrm>
            <a:off x="10632504" y="3603816"/>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t>最优模型</a:t>
            </a:r>
          </a:p>
        </p:txBody>
      </p:sp>
      <p:cxnSp>
        <p:nvCxnSpPr>
          <p:cNvPr id="98" name="直接箭头连接符 97">
            <a:extLst>
              <a:ext uri="{FF2B5EF4-FFF2-40B4-BE49-F238E27FC236}">
                <a16:creationId xmlns:a16="http://schemas.microsoft.com/office/drawing/2014/main" id="{B64225A5-C38F-4B8E-9BA6-79A67AFDF010}"/>
              </a:ext>
            </a:extLst>
          </p:cNvPr>
          <p:cNvCxnSpPr>
            <a:stCxn id="89" idx="3"/>
            <a:endCxn id="96" idx="1"/>
          </p:cNvCxnSpPr>
          <p:nvPr/>
        </p:nvCxnSpPr>
        <p:spPr>
          <a:xfrm>
            <a:off x="10128448" y="3891848"/>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C5D009E-CF6D-438C-AA4E-6CB62FD46FAC}"/>
              </a:ext>
            </a:extLst>
          </p:cNvPr>
          <p:cNvCxnSpPr/>
          <p:nvPr/>
        </p:nvCxnSpPr>
        <p:spPr>
          <a:xfrm>
            <a:off x="2423592" y="2055644"/>
            <a:ext cx="0" cy="3672408"/>
          </a:xfrm>
          <a:prstGeom prst="line">
            <a:avLst/>
          </a:prstGeom>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104F1118-68EB-4D5B-895B-5929109509B8}"/>
              </a:ext>
            </a:extLst>
          </p:cNvPr>
          <p:cNvCxnSpPr/>
          <p:nvPr/>
        </p:nvCxnSpPr>
        <p:spPr>
          <a:xfrm>
            <a:off x="4007768" y="2055644"/>
            <a:ext cx="0" cy="3672408"/>
          </a:xfrm>
          <a:prstGeom prst="line">
            <a:avLst/>
          </a:prstGeom>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23724E19-8DC4-40FF-B482-AFCA77EF1E7F}"/>
              </a:ext>
            </a:extLst>
          </p:cNvPr>
          <p:cNvCxnSpPr/>
          <p:nvPr/>
        </p:nvCxnSpPr>
        <p:spPr>
          <a:xfrm>
            <a:off x="2423592" y="2055644"/>
            <a:ext cx="1584176" cy="0"/>
          </a:xfrm>
          <a:prstGeom prst="line">
            <a:avLst/>
          </a:prstGeom>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23BA3C15-8E88-4E66-B4E0-A17B1E458D3D}"/>
              </a:ext>
            </a:extLst>
          </p:cNvPr>
          <p:cNvCxnSpPr/>
          <p:nvPr/>
        </p:nvCxnSpPr>
        <p:spPr>
          <a:xfrm>
            <a:off x="2423592" y="5728052"/>
            <a:ext cx="1584176" cy="0"/>
          </a:xfrm>
          <a:prstGeom prst="line">
            <a:avLst/>
          </a:prstGeom>
        </p:spPr>
        <p:style>
          <a:lnRef idx="1">
            <a:schemeClr val="dk1"/>
          </a:lnRef>
          <a:fillRef idx="0">
            <a:schemeClr val="dk1"/>
          </a:fillRef>
          <a:effectRef idx="0">
            <a:schemeClr val="dk1"/>
          </a:effectRef>
          <a:fontRef idx="minor">
            <a:schemeClr val="tx1"/>
          </a:fontRef>
        </p:style>
      </p:cxnSp>
      <p:sp>
        <p:nvSpPr>
          <p:cNvPr id="107" name="文本框 106">
            <a:extLst>
              <a:ext uri="{FF2B5EF4-FFF2-40B4-BE49-F238E27FC236}">
                <a16:creationId xmlns:a16="http://schemas.microsoft.com/office/drawing/2014/main" id="{24676F47-579E-448C-B61D-04327BC74D3C}"/>
              </a:ext>
            </a:extLst>
          </p:cNvPr>
          <p:cNvSpPr txBox="1"/>
          <p:nvPr/>
        </p:nvSpPr>
        <p:spPr>
          <a:xfrm>
            <a:off x="2279576" y="5881511"/>
            <a:ext cx="1944215" cy="646331"/>
          </a:xfrm>
          <a:prstGeom prst="rect">
            <a:avLst/>
          </a:prstGeom>
          <a:noFill/>
        </p:spPr>
        <p:txBody>
          <a:bodyPr wrap="square" rtlCol="0">
            <a:spAutoFit/>
          </a:bodyPr>
          <a:lstStyle/>
          <a:p>
            <a:r>
              <a:rPr lang="en-US" altLang="zh-CN" dirty="0"/>
              <a:t>n</a:t>
            </a:r>
            <a:r>
              <a:rPr lang="zh-CN" altLang="en-US" dirty="0"/>
              <a:t>个模型复杂度不同</a:t>
            </a:r>
            <a:r>
              <a:rPr lang="en-US" altLang="zh-CN" sz="1800" b="1" i="1" dirty="0"/>
              <a:t>IID-cluster</a:t>
            </a:r>
            <a:r>
              <a:rPr lang="zh-CN" altLang="en-US" sz="1800" dirty="0"/>
              <a:t>模型</a:t>
            </a:r>
            <a:endParaRPr lang="zh-CN" altLang="en-US" dirty="0"/>
          </a:p>
        </p:txBody>
      </p:sp>
      <p:cxnSp>
        <p:nvCxnSpPr>
          <p:cNvPr id="121" name="直接箭头连接符 120">
            <a:extLst>
              <a:ext uri="{FF2B5EF4-FFF2-40B4-BE49-F238E27FC236}">
                <a16:creationId xmlns:a16="http://schemas.microsoft.com/office/drawing/2014/main" id="{FB8D6F4A-3806-460F-AED3-FBA144832462}"/>
              </a:ext>
            </a:extLst>
          </p:cNvPr>
          <p:cNvCxnSpPr>
            <a:stCxn id="55" idx="3"/>
          </p:cNvCxnSpPr>
          <p:nvPr/>
        </p:nvCxnSpPr>
        <p:spPr>
          <a:xfrm>
            <a:off x="8040216" y="2733919"/>
            <a:ext cx="864096" cy="869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D6CED391-86D4-4E24-ACAB-9B2D6D1F77F0}"/>
              </a:ext>
            </a:extLst>
          </p:cNvPr>
          <p:cNvCxnSpPr>
            <a:stCxn id="70" idx="3"/>
          </p:cNvCxnSpPr>
          <p:nvPr/>
        </p:nvCxnSpPr>
        <p:spPr>
          <a:xfrm flipV="1">
            <a:off x="8040216" y="4179880"/>
            <a:ext cx="864096" cy="844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20329C2-AB9E-4C30-9334-2DDB464AF5BE}"/>
              </a:ext>
            </a:extLst>
          </p:cNvPr>
          <p:cNvCxnSpPr>
            <a:stCxn id="68" idx="3"/>
            <a:endCxn id="89" idx="1"/>
          </p:cNvCxnSpPr>
          <p:nvPr/>
        </p:nvCxnSpPr>
        <p:spPr>
          <a:xfrm flipV="1">
            <a:off x="8040216" y="3891848"/>
            <a:ext cx="864096" cy="1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26" name="对象 125">
            <a:extLst>
              <a:ext uri="{FF2B5EF4-FFF2-40B4-BE49-F238E27FC236}">
                <a16:creationId xmlns:a16="http://schemas.microsoft.com/office/drawing/2014/main" id="{E3F75407-6EEA-4F43-AEB2-5F73410821B0}"/>
              </a:ext>
            </a:extLst>
          </p:cNvPr>
          <p:cNvGraphicFramePr>
            <a:graphicFrameLocks noChangeAspect="1"/>
          </p:cNvGraphicFramePr>
          <p:nvPr>
            <p:extLst>
              <p:ext uri="{D42A27DB-BD31-4B8C-83A1-F6EECF244321}">
                <p14:modId xmlns:p14="http://schemas.microsoft.com/office/powerpoint/2010/main" val="3043493927"/>
              </p:ext>
            </p:extLst>
          </p:nvPr>
        </p:nvGraphicFramePr>
        <p:xfrm>
          <a:off x="8543721" y="1651197"/>
          <a:ext cx="3191413" cy="1529525"/>
        </p:xfrm>
        <a:graphic>
          <a:graphicData uri="http://schemas.openxmlformats.org/presentationml/2006/ole">
            <mc:AlternateContent xmlns:mc="http://schemas.openxmlformats.org/markup-compatibility/2006">
              <mc:Choice xmlns:v="urn:schemas-microsoft-com:vml" Requires="v">
                <p:oleObj spid="_x0000_s8212" name="Equation" r:id="rId4" imgW="2755800" imgH="1320480" progId="Equation.DSMT4">
                  <p:embed/>
                </p:oleObj>
              </mc:Choice>
              <mc:Fallback>
                <p:oleObj name="Equation" r:id="rId4" imgW="2755800" imgH="1320480" progId="Equation.DSMT4">
                  <p:embed/>
                  <p:pic>
                    <p:nvPicPr>
                      <p:cNvPr id="0" name=""/>
                      <p:cNvPicPr/>
                      <p:nvPr/>
                    </p:nvPicPr>
                    <p:blipFill>
                      <a:blip r:embed="rId5"/>
                      <a:stretch>
                        <a:fillRect/>
                      </a:stretch>
                    </p:blipFill>
                    <p:spPr>
                      <a:xfrm>
                        <a:off x="8543721" y="1651197"/>
                        <a:ext cx="3191413" cy="1529525"/>
                      </a:xfrm>
                      <a:prstGeom prst="rect">
                        <a:avLst/>
                      </a:prstGeom>
                    </p:spPr>
                  </p:pic>
                </p:oleObj>
              </mc:Fallback>
            </mc:AlternateContent>
          </a:graphicData>
        </a:graphic>
      </p:graphicFrame>
      <p:graphicFrame>
        <p:nvGraphicFramePr>
          <p:cNvPr id="127" name="表格 126">
            <a:extLst>
              <a:ext uri="{FF2B5EF4-FFF2-40B4-BE49-F238E27FC236}">
                <a16:creationId xmlns:a16="http://schemas.microsoft.com/office/drawing/2014/main" id="{22554575-F9BA-48D5-9C83-1349E39BDBB2}"/>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299313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4944</TotalTime>
  <Words>1053</Words>
  <Application>Microsoft Office PowerPoint</Application>
  <PresentationFormat>宽屏</PresentationFormat>
  <Paragraphs>167</Paragraphs>
  <Slides>16</Slides>
  <Notes>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7" baseType="lpstr">
      <vt:lpstr>华康俪金黑W8(P)</vt:lpstr>
      <vt:lpstr>华文新魏</vt:lpstr>
      <vt:lpstr>宋体</vt:lpstr>
      <vt:lpstr>微软雅黑</vt:lpstr>
      <vt:lpstr>Arial</vt:lpstr>
      <vt:lpstr>Calibri</vt:lpstr>
      <vt:lpstr>Cambria Math</vt:lpstr>
      <vt:lpstr>Times New Roman</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使用论文答辩</dc:title>
  <dc:creator>第一PPT</dc:creator>
  <cp:keywords>www.1ppt.com</cp:keywords>
  <dc:description>www.1ppt.com</dc:description>
  <cp:lastModifiedBy>YANG</cp:lastModifiedBy>
  <cp:revision>231</cp:revision>
  <dcterms:modified xsi:type="dcterms:W3CDTF">2020-11-28T07:49:35Z</dcterms:modified>
</cp:coreProperties>
</file>